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575" r:id="rId2"/>
    <p:sldId id="576" r:id="rId3"/>
    <p:sldId id="584" r:id="rId4"/>
    <p:sldId id="561" r:id="rId5"/>
    <p:sldId id="675" r:id="rId6"/>
    <p:sldId id="674" r:id="rId7"/>
    <p:sldId id="673" r:id="rId8"/>
    <p:sldId id="583" r:id="rId9"/>
    <p:sldId id="566" r:id="rId10"/>
    <p:sldId id="676" r:id="rId11"/>
    <p:sldId id="672" r:id="rId12"/>
    <p:sldId id="570" r:id="rId13"/>
    <p:sldId id="571" r:id="rId14"/>
    <p:sldId id="578" r:id="rId15"/>
    <p:sldId id="574" r:id="rId16"/>
    <p:sldId id="278" r:id="rId17"/>
  </p:sldIdLst>
  <p:sldSz cx="9906000" cy="6858000" type="A4"/>
  <p:notesSz cx="7010400" cy="9296400"/>
  <p:embeddedFontLst>
    <p:embeddedFont>
      <p:font typeface="HY헤드라인M" panose="020B0604020202020204" charset="-127"/>
      <p:regular r:id="rId20"/>
    </p:embeddedFont>
    <p:embeddedFont>
      <p:font typeface="HY헤드라인M" panose="020B0604020202020204" charset="-127"/>
      <p:regular r:id="rId20"/>
    </p:embeddedFont>
    <p:embeddedFont>
      <p:font typeface="HY견명조" panose="020B0604020202020204" charset="-127"/>
      <p:regular r:id="rId21"/>
    </p:embeddedFont>
    <p:embeddedFont>
      <p:font typeface="맑은 고딕" panose="020B0503020000020004" pitchFamily="34" charset="-127"/>
      <p:regular r:id="rId22"/>
      <p:bold r:id="rId23"/>
    </p:embeddedFont>
    <p:embeddedFont>
      <p:font typeface="BatangChe" panose="02030609000101010101" pitchFamily="49" charset="-127"/>
      <p:regular r:id="rId24"/>
    </p:embeddedFont>
    <p:embeddedFont>
      <p:font typeface="Century Gothic" panose="020B0502020202020204" pitchFamily="34" charset="0"/>
      <p:regular r:id="rId25"/>
      <p:bold r:id="rId26"/>
      <p:italic r:id="rId27"/>
      <p:boldItalic r:id="rId28"/>
    </p:embeddedFont>
    <p:embeddedFont>
      <p:font typeface="NanumGothic" pitchFamily="2" charset="-127"/>
      <p:regular r:id="rId29"/>
      <p:bold r:id="rId30"/>
    </p:embeddedFont>
  </p:embeddedFontLst>
  <p:defaultTextStyle>
    <a:defPPr>
      <a:defRPr lang="ko-KR"/>
    </a:defPPr>
    <a:lvl1pPr algn="l" defTabSz="847725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1pPr>
    <a:lvl2pPr marL="423863" indent="33338" algn="l" defTabSz="847725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2pPr>
    <a:lvl3pPr marL="847725" indent="66675" algn="l" defTabSz="847725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3pPr>
    <a:lvl4pPr marL="1273175" indent="98425" algn="l" defTabSz="847725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4pPr>
    <a:lvl5pPr marL="1697038" indent="131763" algn="l" defTabSz="847725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700" kern="1200">
        <a:solidFill>
          <a:schemeClr val="tx1"/>
        </a:solidFill>
        <a:latin typeface="Century Gothic" pitchFamily="34" charset="0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1FE1"/>
    <a:srgbClr val="595959"/>
    <a:srgbClr val="E3EAF5"/>
    <a:srgbClr val="008000"/>
    <a:srgbClr val="0066FF"/>
    <a:srgbClr val="339933"/>
    <a:srgbClr val="FF5050"/>
    <a:srgbClr val="D67F00"/>
    <a:srgbClr val="3D3C3E"/>
    <a:srgbClr val="0845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1" autoAdjust="0"/>
    <p:restoredTop sz="91898" autoAdjust="0"/>
  </p:normalViewPr>
  <p:slideViewPr>
    <p:cSldViewPr snapToGrid="0">
      <p:cViewPr varScale="1">
        <p:scale>
          <a:sx n="99" d="100"/>
          <a:sy n="99" d="100"/>
        </p:scale>
        <p:origin x="690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-2702" y="-86"/>
      </p:cViewPr>
      <p:guideLst>
        <p:guide orient="horz" pos="2928"/>
        <p:guide pos="220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FABD5F-63D8-4659-BAED-FAED11D1F22A}" type="doc">
      <dgm:prSet loTypeId="urn:microsoft.com/office/officeart/2005/8/layout/matrix1" loCatId="matrix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0EE371BE-02B0-4069-9CBC-9D9C566D0FEB}">
      <dgm:prSet phldrT="[Text]"/>
      <dgm:spPr/>
      <dgm:t>
        <a:bodyPr/>
        <a:lstStyle/>
        <a:p>
          <a:endParaRPr lang="en-US" dirty="0"/>
        </a:p>
      </dgm:t>
    </dgm:pt>
    <dgm:pt modelId="{00C1D3D1-B25F-41A3-98DA-196AB610453C}" type="sibTrans" cxnId="{C9AFD8B2-B188-46C1-82F3-E5DA827017AB}">
      <dgm:prSet/>
      <dgm:spPr/>
      <dgm:t>
        <a:bodyPr/>
        <a:lstStyle/>
        <a:p>
          <a:endParaRPr lang="en-US"/>
        </a:p>
      </dgm:t>
    </dgm:pt>
    <dgm:pt modelId="{6A5A6AD9-A82D-40FD-BBBD-6C3AC16ECFEB}" type="parTrans" cxnId="{C9AFD8B2-B188-46C1-82F3-E5DA827017AB}">
      <dgm:prSet/>
      <dgm:spPr/>
      <dgm:t>
        <a:bodyPr/>
        <a:lstStyle/>
        <a:p>
          <a:endParaRPr lang="en-US"/>
        </a:p>
      </dgm:t>
    </dgm:pt>
    <dgm:pt modelId="{B733F6EA-7E88-4CAC-BBD0-166AAD7C97F0}" type="pres">
      <dgm:prSet presAssocID="{97FABD5F-63D8-4659-BAED-FAED11D1F22A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0CA9876-8368-4DCE-BDA1-85C4B58226CE}" type="pres">
      <dgm:prSet presAssocID="{97FABD5F-63D8-4659-BAED-FAED11D1F22A}" presName="matrix" presStyleCnt="0"/>
      <dgm:spPr/>
    </dgm:pt>
    <dgm:pt modelId="{3BADC952-EBB2-4108-A8B1-8ADC3946CF45}" type="pres">
      <dgm:prSet presAssocID="{97FABD5F-63D8-4659-BAED-FAED11D1F22A}" presName="tile1" presStyleLbl="node1" presStyleIdx="0" presStyleCnt="4"/>
      <dgm:sp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</dgm:spPr>
    </dgm:pt>
    <dgm:pt modelId="{ACF8958C-2AA5-4BEA-8916-5B314E2384D5}" type="pres">
      <dgm:prSet presAssocID="{97FABD5F-63D8-4659-BAED-FAED11D1F22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DBC3C2BA-FC07-4490-9DF7-7FCA34CD8A3D}" type="pres">
      <dgm:prSet presAssocID="{97FABD5F-63D8-4659-BAED-FAED11D1F22A}" presName="tile2" presStyleLbl="node1" presStyleIdx="1" presStyleCnt="4"/>
      <dgm:sp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</dgm:spPr>
    </dgm:pt>
    <dgm:pt modelId="{06C6752E-B57F-41BE-99BE-702EF5AAC74E}" type="pres">
      <dgm:prSet presAssocID="{97FABD5F-63D8-4659-BAED-FAED11D1F22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CEB3ACC-6FE7-4F77-BA6C-BA3C92BA52EA}" type="pres">
      <dgm:prSet presAssocID="{97FABD5F-63D8-4659-BAED-FAED11D1F22A}" presName="tile3" presStyleLbl="node1" presStyleIdx="2" presStyleCnt="4" custLinFactNeighborX="-11333" custLinFactNeighborY="53540"/>
      <dgm:sp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</dgm:spPr>
    </dgm:pt>
    <dgm:pt modelId="{BC518054-2C38-481C-A8FA-D481CE44A550}" type="pres">
      <dgm:prSet presAssocID="{97FABD5F-63D8-4659-BAED-FAED11D1F22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482A099-8D80-4D76-9BF2-035B5BF31B01}" type="pres">
      <dgm:prSet presAssocID="{97FABD5F-63D8-4659-BAED-FAED11D1F22A}" presName="tile4" presStyleLbl="node1" presStyleIdx="3" presStyleCnt="4"/>
      <dgm:sp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</dgm:spPr>
    </dgm:pt>
    <dgm:pt modelId="{8541E2C6-91E8-42FB-8D46-06BE2F535CDA}" type="pres">
      <dgm:prSet presAssocID="{97FABD5F-63D8-4659-BAED-FAED11D1F22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46A946A8-C7F6-4132-8E28-C41ACF66D372}" type="pres">
      <dgm:prSet presAssocID="{97FABD5F-63D8-4659-BAED-FAED11D1F22A}" presName="centerTile" presStyleLbl="fgShp" presStyleIdx="0" presStyleCnt="1" custScaleX="2332" custScaleY="15153" custLinFactNeighborX="984" custLinFactNeighborY="21175">
        <dgm:presLayoutVars>
          <dgm:chMax val="0"/>
          <dgm:chPref val="0"/>
        </dgm:presLayoutVars>
      </dgm:prSet>
      <dgm:spPr/>
    </dgm:pt>
  </dgm:ptLst>
  <dgm:cxnLst>
    <dgm:cxn modelId="{2CC6ADA5-7464-4784-8AF6-DDA55DBF8F74}" type="presOf" srcId="{0EE371BE-02B0-4069-9CBC-9D9C566D0FEB}" destId="{46A946A8-C7F6-4132-8E28-C41ACF66D372}" srcOrd="0" destOrd="0" presId="urn:microsoft.com/office/officeart/2005/8/layout/matrix1"/>
    <dgm:cxn modelId="{C9AFD8B2-B188-46C1-82F3-E5DA827017AB}" srcId="{97FABD5F-63D8-4659-BAED-FAED11D1F22A}" destId="{0EE371BE-02B0-4069-9CBC-9D9C566D0FEB}" srcOrd="0" destOrd="0" parTransId="{6A5A6AD9-A82D-40FD-BBBD-6C3AC16ECFEB}" sibTransId="{00C1D3D1-B25F-41A3-98DA-196AB610453C}"/>
    <dgm:cxn modelId="{120005EC-7EA9-49C6-84B8-5C0E081402B7}" type="presOf" srcId="{97FABD5F-63D8-4659-BAED-FAED11D1F22A}" destId="{B733F6EA-7E88-4CAC-BBD0-166AAD7C97F0}" srcOrd="0" destOrd="0" presId="urn:microsoft.com/office/officeart/2005/8/layout/matrix1"/>
    <dgm:cxn modelId="{DE86F5C8-21C5-4D90-B8E2-D98C64B8438B}" type="presParOf" srcId="{B733F6EA-7E88-4CAC-BBD0-166AAD7C97F0}" destId="{C0CA9876-8368-4DCE-BDA1-85C4B58226CE}" srcOrd="0" destOrd="0" presId="urn:microsoft.com/office/officeart/2005/8/layout/matrix1"/>
    <dgm:cxn modelId="{D277AB8B-72DA-4588-AD04-F2CAAFCE13B4}" type="presParOf" srcId="{C0CA9876-8368-4DCE-BDA1-85C4B58226CE}" destId="{3BADC952-EBB2-4108-A8B1-8ADC3946CF45}" srcOrd="0" destOrd="0" presId="urn:microsoft.com/office/officeart/2005/8/layout/matrix1"/>
    <dgm:cxn modelId="{21331FC9-113A-4C47-AD9A-DD50436254C7}" type="presParOf" srcId="{C0CA9876-8368-4DCE-BDA1-85C4B58226CE}" destId="{ACF8958C-2AA5-4BEA-8916-5B314E2384D5}" srcOrd="1" destOrd="0" presId="urn:microsoft.com/office/officeart/2005/8/layout/matrix1"/>
    <dgm:cxn modelId="{206CE430-1249-41CC-B4A4-92A3D414C4FF}" type="presParOf" srcId="{C0CA9876-8368-4DCE-BDA1-85C4B58226CE}" destId="{DBC3C2BA-FC07-4490-9DF7-7FCA34CD8A3D}" srcOrd="2" destOrd="0" presId="urn:microsoft.com/office/officeart/2005/8/layout/matrix1"/>
    <dgm:cxn modelId="{58692CE9-7CE3-43C5-AD93-FACDBB42DC68}" type="presParOf" srcId="{C0CA9876-8368-4DCE-BDA1-85C4B58226CE}" destId="{06C6752E-B57F-41BE-99BE-702EF5AAC74E}" srcOrd="3" destOrd="0" presId="urn:microsoft.com/office/officeart/2005/8/layout/matrix1"/>
    <dgm:cxn modelId="{671AEA1F-73B9-4D61-9E12-F0BDF777A374}" type="presParOf" srcId="{C0CA9876-8368-4DCE-BDA1-85C4B58226CE}" destId="{ECEB3ACC-6FE7-4F77-BA6C-BA3C92BA52EA}" srcOrd="4" destOrd="0" presId="urn:microsoft.com/office/officeart/2005/8/layout/matrix1"/>
    <dgm:cxn modelId="{850B35EB-7874-46C7-A37A-0BEBAA9A8424}" type="presParOf" srcId="{C0CA9876-8368-4DCE-BDA1-85C4B58226CE}" destId="{BC518054-2C38-481C-A8FA-D481CE44A550}" srcOrd="5" destOrd="0" presId="urn:microsoft.com/office/officeart/2005/8/layout/matrix1"/>
    <dgm:cxn modelId="{77965C7A-E9CE-4DC3-A192-835CF13BAF7D}" type="presParOf" srcId="{C0CA9876-8368-4DCE-BDA1-85C4B58226CE}" destId="{8482A099-8D80-4D76-9BF2-035B5BF31B01}" srcOrd="6" destOrd="0" presId="urn:microsoft.com/office/officeart/2005/8/layout/matrix1"/>
    <dgm:cxn modelId="{34B970D0-221F-431D-9484-C9F901612C72}" type="presParOf" srcId="{C0CA9876-8368-4DCE-BDA1-85C4B58226CE}" destId="{8541E2C6-91E8-42FB-8D46-06BE2F535CDA}" srcOrd="7" destOrd="0" presId="urn:microsoft.com/office/officeart/2005/8/layout/matrix1"/>
    <dgm:cxn modelId="{4014AE11-03FC-462A-A09F-142D0A35FC59}" type="presParOf" srcId="{B733F6EA-7E88-4CAC-BBD0-166AAD7C97F0}" destId="{46A946A8-C7F6-4132-8E28-C41ACF66D372}" srcOrd="1" destOrd="0" presId="urn:microsoft.com/office/officeart/2005/8/layout/matrix1"/>
  </dgm:cxnLst>
  <dgm:bg>
    <a:solidFill>
      <a:schemeClr val="tx2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DC952-EBB2-4108-A8B1-8ADC3946CF45}">
      <dsp:nvSpPr>
        <dsp:cNvPr id="0" name=""/>
        <dsp:cNvSpPr/>
      </dsp:nvSpPr>
      <dsp:spPr>
        <a:xfrm rot="16200000">
          <a:off x="894907" y="-894907"/>
          <a:ext cx="2661679" cy="4451494"/>
        </a:xfrm>
        <a:prstGeom prst="round1Rect">
          <a:avLst/>
        </a:prstGeom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3C2BA-FC07-4490-9DF7-7FCA34CD8A3D}">
      <dsp:nvSpPr>
        <dsp:cNvPr id="0" name=""/>
        <dsp:cNvSpPr/>
      </dsp:nvSpPr>
      <dsp:spPr>
        <a:xfrm>
          <a:off x="4451494" y="0"/>
          <a:ext cx="4451494" cy="2661679"/>
        </a:xfrm>
        <a:prstGeom prst="round1Rect">
          <a:avLst/>
        </a:prstGeom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B3ACC-6FE7-4F77-BA6C-BA3C92BA52EA}">
      <dsp:nvSpPr>
        <dsp:cNvPr id="0" name=""/>
        <dsp:cNvSpPr/>
      </dsp:nvSpPr>
      <dsp:spPr>
        <a:xfrm rot="10800000">
          <a:off x="0" y="2661679"/>
          <a:ext cx="4451494" cy="2661679"/>
        </a:xfrm>
        <a:prstGeom prst="round1Rect">
          <a:avLst/>
        </a:prstGeom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82A099-8D80-4D76-9BF2-035B5BF31B01}">
      <dsp:nvSpPr>
        <dsp:cNvPr id="0" name=""/>
        <dsp:cNvSpPr/>
      </dsp:nvSpPr>
      <dsp:spPr>
        <a:xfrm rot="5400000">
          <a:off x="5346402" y="1766772"/>
          <a:ext cx="2661679" cy="4451494"/>
        </a:xfrm>
        <a:prstGeom prst="round1Rect">
          <a:avLst/>
        </a:prstGeom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0000">
              <a:srgbClr val="5676A3"/>
            </a:gs>
          </a:gsLst>
          <a:lin ang="189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A946A8-C7F6-4132-8E28-C41ACF66D372}">
      <dsp:nvSpPr>
        <dsp:cNvPr id="0" name=""/>
        <dsp:cNvSpPr/>
      </dsp:nvSpPr>
      <dsp:spPr>
        <a:xfrm>
          <a:off x="4446633" y="2842653"/>
          <a:ext cx="62285" cy="201662"/>
        </a:xfrm>
        <a:prstGeom prst="roundRect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/>
        </a:p>
      </dsp:txBody>
      <dsp:txXfrm>
        <a:off x="4449674" y="2845694"/>
        <a:ext cx="56203" cy="195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331" cy="464746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70434" y="1"/>
            <a:ext cx="3038331" cy="464746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9AFEA06-CFA6-448B-A8FC-DA39A6C70FB4}" type="datetimeFigureOut">
              <a:rPr lang="ko-KR" altLang="en-US"/>
              <a:pPr>
                <a:defRPr/>
              </a:pPr>
              <a:t>2025-04-24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830170"/>
            <a:ext cx="3038331" cy="464745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70434" y="8830170"/>
            <a:ext cx="3038331" cy="464745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DA32AAD-85E4-4F11-8AB2-BF4B90B90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711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331" cy="464746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70434" y="1"/>
            <a:ext cx="3038331" cy="464746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6A6A8F7-D27B-416C-AF71-DAD8871E3D0A}" type="datetimeFigureOut">
              <a:rPr lang="ko-KR" altLang="en-US"/>
              <a:pPr>
                <a:defRPr/>
              </a:pPr>
              <a:t>2025-04-24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7425" y="696913"/>
            <a:ext cx="503555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1532" y="4415827"/>
            <a:ext cx="5607338" cy="4182712"/>
          </a:xfrm>
          <a:prstGeom prst="rect">
            <a:avLst/>
          </a:prstGeom>
        </p:spPr>
        <p:txBody>
          <a:bodyPr vert="horz" lIns="91550" tIns="45775" rIns="91550" bIns="45775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830170"/>
            <a:ext cx="3038331" cy="464745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70434" y="8830170"/>
            <a:ext cx="3038331" cy="464745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 defTabSz="848986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F6171E6-301A-4072-8222-D6D6C666F56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306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847725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23863" algn="l" defTabSz="847725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47725" algn="l" defTabSz="847725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73175" algn="l" defTabSz="847725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97038" algn="l" defTabSz="847725" rtl="0" eaLnBrk="0" fontAlgn="base" latinLnBrk="1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22466" algn="l" defTabSz="848986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46959" algn="l" defTabSz="848986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71453" algn="l" defTabSz="848986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95946" algn="l" defTabSz="848986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F4E194-51B9-4130-957E-75799C600CFB}" type="slidenum">
              <a:rPr lang="ko-KR" altLang="en-US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463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502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14413" y="695325"/>
            <a:ext cx="503555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783857-A1DF-4068-BF39-0E1E35A04D4E}" type="slidenum">
              <a:rPr lang="ko-KR" altLang="en-US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2035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14413" y="695325"/>
            <a:ext cx="5037137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AE7483F-E9BD-4B2B-AB91-A68FA9865618}" type="slidenum">
              <a:rPr lang="ko-KR" altLang="en-US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78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87425" y="696913"/>
            <a:ext cx="503555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847725" fontAlgn="base">
              <a:spcBef>
                <a:spcPct val="0"/>
              </a:spcBef>
              <a:spcAft>
                <a:spcPct val="0"/>
              </a:spcAft>
              <a:defRPr/>
            </a:pPr>
            <a:fld id="{DB4B4BD2-3E2A-4A86-9829-7E03CB0C375F}" type="slidenum">
              <a:rPr lang="ko-KR" altLang="en-US"/>
              <a:pPr defTabSz="847725"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5544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://hangeul.naver.com/font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hangeul.naver.com/font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&amp;esrc=s&amp;source=images&amp;cd=&amp;cad=rja&amp;uact=8&amp;docid=SEhBDcCYdyW_-M&amp;tbnid=JD4LBkB_lJ_62M:&amp;ved=0CAUQjRw&amp;url=http://maritime-connector.com/news/general/skorea-s-hyundai-ships-naphtha-via-arctic-sea-route/&amp;ei=6ZAIVM-cD8q4ogTRhoKACQ&amp;bvm=bv.74649129,d.cGU&amp;psig=AFQjCNH-KosLmVgNvQ_70ze9osv-xxPLig&amp;ust=1409933902710288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395288" y="3435350"/>
            <a:ext cx="91059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부제목 2"/>
          <p:cNvSpPr txBox="1">
            <a:spLocks/>
          </p:cNvSpPr>
          <p:nvPr/>
        </p:nvSpPr>
        <p:spPr>
          <a:xfrm>
            <a:off x="285749" y="6386513"/>
            <a:ext cx="3473451" cy="457200"/>
          </a:xfrm>
          <a:prstGeom prst="rect">
            <a:avLst/>
          </a:prstGeom>
        </p:spPr>
        <p:txBody>
          <a:bodyPr lIns="84898" tIns="42449" rIns="84898" bIns="42449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kumimoji="0" lang="ko-KR" altLang="en-US" sz="700" spc="-18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나눔글꼴로 작성되었습니다</a:t>
            </a:r>
            <a:r>
              <a:rPr kumimoji="0" lang="en-US" altLang="ko-KR" sz="700" spc="-18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kumimoji="0" lang="ko-KR" altLang="en-US" sz="700" u="sng" spc="-18" dirty="0">
                <a:solidFill>
                  <a:srgbClr val="4495D2"/>
                </a:solidFill>
                <a:latin typeface="나눔고딕" pitchFamily="50" charset="-127"/>
                <a:ea typeface="나눔고딕" pitchFamily="50" charset="-127"/>
                <a:hlinkClick r:id="rId2"/>
              </a:rPr>
              <a:t>설치하기</a:t>
            </a:r>
            <a:endParaRPr kumimoji="0" lang="ko-KR" altLang="en-US" sz="700" u="sng" spc="-18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395290" y="398938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395290" y="4298950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395290" y="461168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395290" y="492283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4620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395288" y="547688"/>
            <a:ext cx="91059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8358189" y="6643688"/>
            <a:ext cx="1471612" cy="125412"/>
            <a:chOff x="395288" y="5486400"/>
            <a:chExt cx="2667000" cy="228600"/>
          </a:xfrm>
        </p:grpSpPr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668604" y="5486400"/>
              <a:ext cx="166867" cy="2025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20" y="24"/>
                </a:cxn>
                <a:cxn ang="0">
                  <a:pos x="26" y="2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0" y="30"/>
                </a:cxn>
                <a:cxn ang="0">
                  <a:pos x="30" y="44"/>
                </a:cxn>
                <a:cxn ang="0">
                  <a:pos x="30" y="60"/>
                </a:cxn>
                <a:cxn ang="0">
                  <a:pos x="30" y="82"/>
                </a:cxn>
                <a:cxn ang="0">
                  <a:pos x="30" y="104"/>
                </a:cxn>
                <a:cxn ang="0">
                  <a:pos x="30" y="120"/>
                </a:cxn>
                <a:cxn ang="0">
                  <a:pos x="30" y="128"/>
                </a:cxn>
                <a:cxn ang="0">
                  <a:pos x="44" y="128"/>
                </a:cxn>
                <a:cxn ang="0">
                  <a:pos x="64" y="128"/>
                </a:cxn>
                <a:cxn ang="0">
                  <a:pos x="76" y="128"/>
                </a:cxn>
                <a:cxn ang="0">
                  <a:pos x="76" y="120"/>
                </a:cxn>
                <a:cxn ang="0">
                  <a:pos x="76" y="104"/>
                </a:cxn>
                <a:cxn ang="0">
                  <a:pos x="76" y="82"/>
                </a:cxn>
                <a:cxn ang="0">
                  <a:pos x="76" y="60"/>
                </a:cxn>
                <a:cxn ang="0">
                  <a:pos x="76" y="44"/>
                </a:cxn>
                <a:cxn ang="0">
                  <a:pos x="76" y="30"/>
                </a:cxn>
                <a:cxn ang="0">
                  <a:pos x="76" y="24"/>
                </a:cxn>
                <a:cxn ang="0">
                  <a:pos x="78" y="24"/>
                </a:cxn>
                <a:cxn ang="0">
                  <a:pos x="82" y="24"/>
                </a:cxn>
                <a:cxn ang="0">
                  <a:pos x="84" y="24"/>
                </a:cxn>
                <a:cxn ang="0">
                  <a:pos x="90" y="24"/>
                </a:cxn>
                <a:cxn ang="0">
                  <a:pos x="96" y="24"/>
                </a:cxn>
                <a:cxn ang="0">
                  <a:pos x="102" y="24"/>
                </a:cxn>
                <a:cxn ang="0">
                  <a:pos x="106" y="24"/>
                </a:cxn>
                <a:cxn ang="0">
                  <a:pos x="106" y="16"/>
                </a:cxn>
                <a:cxn ang="0">
                  <a:pos x="106" y="8"/>
                </a:cxn>
                <a:cxn ang="0">
                  <a:pos x="106" y="0"/>
                </a:cxn>
                <a:cxn ang="0">
                  <a:pos x="96" y="0"/>
                </a:cxn>
                <a:cxn ang="0">
                  <a:pos x="78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6" h="128">
                  <a:moveTo>
                    <a:pt x="0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30"/>
                  </a:lnTo>
                  <a:lnTo>
                    <a:pt x="30" y="44"/>
                  </a:lnTo>
                  <a:lnTo>
                    <a:pt x="30" y="60"/>
                  </a:lnTo>
                  <a:lnTo>
                    <a:pt x="30" y="82"/>
                  </a:lnTo>
                  <a:lnTo>
                    <a:pt x="30" y="104"/>
                  </a:lnTo>
                  <a:lnTo>
                    <a:pt x="30" y="120"/>
                  </a:lnTo>
                  <a:lnTo>
                    <a:pt x="30" y="128"/>
                  </a:lnTo>
                  <a:lnTo>
                    <a:pt x="44" y="128"/>
                  </a:lnTo>
                  <a:lnTo>
                    <a:pt x="64" y="128"/>
                  </a:lnTo>
                  <a:lnTo>
                    <a:pt x="76" y="128"/>
                  </a:lnTo>
                  <a:lnTo>
                    <a:pt x="76" y="120"/>
                  </a:lnTo>
                  <a:lnTo>
                    <a:pt x="76" y="104"/>
                  </a:lnTo>
                  <a:lnTo>
                    <a:pt x="76" y="82"/>
                  </a:lnTo>
                  <a:lnTo>
                    <a:pt x="76" y="60"/>
                  </a:lnTo>
                  <a:lnTo>
                    <a:pt x="76" y="44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8" y="24"/>
                  </a:lnTo>
                  <a:lnTo>
                    <a:pt x="82" y="24"/>
                  </a:lnTo>
                  <a:lnTo>
                    <a:pt x="84" y="24"/>
                  </a:lnTo>
                  <a:lnTo>
                    <a:pt x="90" y="24"/>
                  </a:lnTo>
                  <a:lnTo>
                    <a:pt x="96" y="24"/>
                  </a:lnTo>
                  <a:lnTo>
                    <a:pt x="102" y="24"/>
                  </a:lnTo>
                  <a:lnTo>
                    <a:pt x="106" y="24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06" y="0"/>
                  </a:lnTo>
                  <a:lnTo>
                    <a:pt x="96" y="0"/>
                  </a:lnTo>
                  <a:lnTo>
                    <a:pt x="78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5" name="Freeform 13"/>
            <p:cNvSpPr>
              <a:spLocks noEditPoints="1"/>
            </p:cNvSpPr>
            <p:nvPr/>
          </p:nvSpPr>
          <p:spPr bwMode="auto">
            <a:xfrm>
              <a:off x="395288" y="5486400"/>
              <a:ext cx="244546" cy="202558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0" y="128"/>
                </a:cxn>
                <a:cxn ang="0">
                  <a:pos x="42" y="128"/>
                </a:cxn>
                <a:cxn ang="0">
                  <a:pos x="56" y="110"/>
                </a:cxn>
                <a:cxn ang="0">
                  <a:pos x="56" y="110"/>
                </a:cxn>
                <a:cxn ang="0">
                  <a:pos x="110" y="110"/>
                </a:cxn>
                <a:cxn ang="0">
                  <a:pos x="110" y="110"/>
                </a:cxn>
                <a:cxn ang="0">
                  <a:pos x="110" y="114"/>
                </a:cxn>
                <a:cxn ang="0">
                  <a:pos x="110" y="120"/>
                </a:cxn>
                <a:cxn ang="0">
                  <a:pos x="110" y="124"/>
                </a:cxn>
                <a:cxn ang="0">
                  <a:pos x="110" y="128"/>
                </a:cxn>
                <a:cxn ang="0">
                  <a:pos x="124" y="128"/>
                </a:cxn>
                <a:cxn ang="0">
                  <a:pos x="140" y="128"/>
                </a:cxn>
                <a:cxn ang="0">
                  <a:pos x="154" y="128"/>
                </a:cxn>
                <a:cxn ang="0">
                  <a:pos x="154" y="120"/>
                </a:cxn>
                <a:cxn ang="0">
                  <a:pos x="154" y="100"/>
                </a:cxn>
                <a:cxn ang="0">
                  <a:pos x="154" y="76"/>
                </a:cxn>
                <a:cxn ang="0">
                  <a:pos x="154" y="52"/>
                </a:cxn>
                <a:cxn ang="0">
                  <a:pos x="154" y="28"/>
                </a:cxn>
                <a:cxn ang="0">
                  <a:pos x="154" y="10"/>
                </a:cxn>
                <a:cxn ang="0">
                  <a:pos x="154" y="0"/>
                </a:cxn>
                <a:cxn ang="0">
                  <a:pos x="142" y="0"/>
                </a:cxn>
                <a:cxn ang="0">
                  <a:pos x="128" y="0"/>
                </a:cxn>
                <a:cxn ang="0">
                  <a:pos x="114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72" y="90"/>
                </a:cxn>
                <a:cxn ang="0">
                  <a:pos x="110" y="44"/>
                </a:cxn>
                <a:cxn ang="0">
                  <a:pos x="110" y="98"/>
                </a:cxn>
                <a:cxn ang="0">
                  <a:pos x="66" y="98"/>
                </a:cxn>
                <a:cxn ang="0">
                  <a:pos x="72" y="90"/>
                </a:cxn>
                <a:cxn ang="0">
                  <a:pos x="72" y="90"/>
                </a:cxn>
              </a:cxnLst>
              <a:rect l="0" t="0" r="r" b="b"/>
              <a:pathLst>
                <a:path w="154" h="128">
                  <a:moveTo>
                    <a:pt x="106" y="0"/>
                  </a:moveTo>
                  <a:lnTo>
                    <a:pt x="0" y="128"/>
                  </a:lnTo>
                  <a:lnTo>
                    <a:pt x="42" y="128"/>
                  </a:lnTo>
                  <a:lnTo>
                    <a:pt x="56" y="110"/>
                  </a:lnTo>
                  <a:lnTo>
                    <a:pt x="56" y="110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10" y="114"/>
                  </a:lnTo>
                  <a:lnTo>
                    <a:pt x="110" y="120"/>
                  </a:lnTo>
                  <a:lnTo>
                    <a:pt x="110" y="124"/>
                  </a:lnTo>
                  <a:lnTo>
                    <a:pt x="110" y="128"/>
                  </a:lnTo>
                  <a:lnTo>
                    <a:pt x="124" y="128"/>
                  </a:lnTo>
                  <a:lnTo>
                    <a:pt x="140" y="128"/>
                  </a:lnTo>
                  <a:lnTo>
                    <a:pt x="154" y="128"/>
                  </a:lnTo>
                  <a:lnTo>
                    <a:pt x="154" y="120"/>
                  </a:lnTo>
                  <a:lnTo>
                    <a:pt x="154" y="100"/>
                  </a:lnTo>
                  <a:lnTo>
                    <a:pt x="154" y="76"/>
                  </a:lnTo>
                  <a:lnTo>
                    <a:pt x="154" y="52"/>
                  </a:lnTo>
                  <a:lnTo>
                    <a:pt x="154" y="28"/>
                  </a:lnTo>
                  <a:lnTo>
                    <a:pt x="154" y="10"/>
                  </a:lnTo>
                  <a:lnTo>
                    <a:pt x="154" y="0"/>
                  </a:lnTo>
                  <a:lnTo>
                    <a:pt x="142" y="0"/>
                  </a:lnTo>
                  <a:lnTo>
                    <a:pt x="128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106" y="0"/>
                  </a:lnTo>
                  <a:close/>
                  <a:moveTo>
                    <a:pt x="72" y="90"/>
                  </a:moveTo>
                  <a:lnTo>
                    <a:pt x="110" y="44"/>
                  </a:lnTo>
                  <a:lnTo>
                    <a:pt x="110" y="98"/>
                  </a:lnTo>
                  <a:lnTo>
                    <a:pt x="66" y="98"/>
                  </a:lnTo>
                  <a:lnTo>
                    <a:pt x="72" y="90"/>
                  </a:lnTo>
                  <a:lnTo>
                    <a:pt x="72" y="9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864242" y="5486400"/>
              <a:ext cx="172621" cy="2025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0" y="28"/>
                </a:cxn>
                <a:cxn ang="0">
                  <a:pos x="0" y="52"/>
                </a:cxn>
                <a:cxn ang="0">
                  <a:pos x="0" y="76"/>
                </a:cxn>
                <a:cxn ang="0">
                  <a:pos x="0" y="100"/>
                </a:cxn>
                <a:cxn ang="0">
                  <a:pos x="0" y="120"/>
                </a:cxn>
                <a:cxn ang="0">
                  <a:pos x="0" y="128"/>
                </a:cxn>
                <a:cxn ang="0">
                  <a:pos x="10" y="128"/>
                </a:cxn>
                <a:cxn ang="0">
                  <a:pos x="30" y="128"/>
                </a:cxn>
                <a:cxn ang="0">
                  <a:pos x="54" y="128"/>
                </a:cxn>
                <a:cxn ang="0">
                  <a:pos x="80" y="128"/>
                </a:cxn>
                <a:cxn ang="0">
                  <a:pos x="98" y="128"/>
                </a:cxn>
                <a:cxn ang="0">
                  <a:pos x="108" y="128"/>
                </a:cxn>
                <a:cxn ang="0">
                  <a:pos x="108" y="122"/>
                </a:cxn>
                <a:cxn ang="0">
                  <a:pos x="108" y="112"/>
                </a:cxn>
                <a:cxn ang="0">
                  <a:pos x="108" y="106"/>
                </a:cxn>
                <a:cxn ang="0">
                  <a:pos x="98" y="106"/>
                </a:cxn>
                <a:cxn ang="0">
                  <a:pos x="84" y="106"/>
                </a:cxn>
                <a:cxn ang="0">
                  <a:pos x="66" y="106"/>
                </a:cxn>
                <a:cxn ang="0">
                  <a:pos x="52" y="106"/>
                </a:cxn>
                <a:cxn ang="0">
                  <a:pos x="46" y="106"/>
                </a:cxn>
                <a:cxn ang="0">
                  <a:pos x="46" y="24"/>
                </a:cxn>
                <a:cxn ang="0">
                  <a:pos x="52" y="24"/>
                </a:cxn>
                <a:cxn ang="0">
                  <a:pos x="66" y="24"/>
                </a:cxn>
                <a:cxn ang="0">
                  <a:pos x="84" y="24"/>
                </a:cxn>
                <a:cxn ang="0">
                  <a:pos x="98" y="24"/>
                </a:cxn>
                <a:cxn ang="0">
                  <a:pos x="108" y="24"/>
                </a:cxn>
                <a:cxn ang="0">
                  <a:pos x="108" y="16"/>
                </a:cxn>
                <a:cxn ang="0">
                  <a:pos x="108" y="6"/>
                </a:cxn>
                <a:cxn ang="0">
                  <a:pos x="108" y="0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8" h="128">
                  <a:moveTo>
                    <a:pt x="0" y="0"/>
                  </a:moveTo>
                  <a:lnTo>
                    <a:pt x="0" y="10"/>
                  </a:lnTo>
                  <a:lnTo>
                    <a:pt x="0" y="28"/>
                  </a:lnTo>
                  <a:lnTo>
                    <a:pt x="0" y="52"/>
                  </a:lnTo>
                  <a:lnTo>
                    <a:pt x="0" y="76"/>
                  </a:lnTo>
                  <a:lnTo>
                    <a:pt x="0" y="100"/>
                  </a:lnTo>
                  <a:lnTo>
                    <a:pt x="0" y="120"/>
                  </a:lnTo>
                  <a:lnTo>
                    <a:pt x="0" y="128"/>
                  </a:lnTo>
                  <a:lnTo>
                    <a:pt x="10" y="128"/>
                  </a:lnTo>
                  <a:lnTo>
                    <a:pt x="30" y="128"/>
                  </a:lnTo>
                  <a:lnTo>
                    <a:pt x="54" y="128"/>
                  </a:lnTo>
                  <a:lnTo>
                    <a:pt x="80" y="128"/>
                  </a:lnTo>
                  <a:lnTo>
                    <a:pt x="98" y="128"/>
                  </a:lnTo>
                  <a:lnTo>
                    <a:pt x="108" y="128"/>
                  </a:lnTo>
                  <a:lnTo>
                    <a:pt x="108" y="122"/>
                  </a:lnTo>
                  <a:lnTo>
                    <a:pt x="108" y="112"/>
                  </a:lnTo>
                  <a:lnTo>
                    <a:pt x="108" y="106"/>
                  </a:lnTo>
                  <a:lnTo>
                    <a:pt x="98" y="106"/>
                  </a:lnTo>
                  <a:lnTo>
                    <a:pt x="84" y="106"/>
                  </a:lnTo>
                  <a:lnTo>
                    <a:pt x="66" y="106"/>
                  </a:lnTo>
                  <a:lnTo>
                    <a:pt x="52" y="106"/>
                  </a:lnTo>
                  <a:lnTo>
                    <a:pt x="46" y="106"/>
                  </a:lnTo>
                  <a:lnTo>
                    <a:pt x="46" y="24"/>
                  </a:lnTo>
                  <a:lnTo>
                    <a:pt x="52" y="24"/>
                  </a:lnTo>
                  <a:lnTo>
                    <a:pt x="66" y="24"/>
                  </a:lnTo>
                  <a:lnTo>
                    <a:pt x="84" y="24"/>
                  </a:lnTo>
                  <a:lnTo>
                    <a:pt x="98" y="24"/>
                  </a:lnTo>
                  <a:lnTo>
                    <a:pt x="108" y="24"/>
                  </a:lnTo>
                  <a:lnTo>
                    <a:pt x="108" y="16"/>
                  </a:lnTo>
                  <a:lnTo>
                    <a:pt x="108" y="6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1128928" y="5555848"/>
              <a:ext cx="123713" cy="133109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72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0" y="84"/>
                </a:cxn>
              </a:cxnLst>
              <a:rect l="0" t="0" r="r" b="b"/>
              <a:pathLst>
                <a:path w="78" h="84">
                  <a:moveTo>
                    <a:pt x="0" y="84"/>
                  </a:moveTo>
                  <a:lnTo>
                    <a:pt x="0" y="0"/>
                  </a:lnTo>
                  <a:lnTo>
                    <a:pt x="14" y="0"/>
                  </a:lnTo>
                  <a:lnTo>
                    <a:pt x="14" y="72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0" y="8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8" name="Freeform 11"/>
            <p:cNvSpPr>
              <a:spLocks noEditPoints="1"/>
            </p:cNvSpPr>
            <p:nvPr/>
          </p:nvSpPr>
          <p:spPr bwMode="auto">
            <a:xfrm>
              <a:off x="1284287" y="5581891"/>
              <a:ext cx="135221" cy="107067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68" y="0"/>
                </a:cxn>
                <a:cxn ang="0">
                  <a:pos x="68" y="0"/>
                </a:cxn>
                <a:cxn ang="0">
                  <a:pos x="76" y="0"/>
                </a:cxn>
                <a:cxn ang="0">
                  <a:pos x="80" y="2"/>
                </a:cxn>
                <a:cxn ang="0">
                  <a:pos x="80" y="2"/>
                </a:cxn>
                <a:cxn ang="0">
                  <a:pos x="84" y="8"/>
                </a:cxn>
                <a:cxn ang="0">
                  <a:pos x="84" y="16"/>
                </a:cxn>
                <a:cxn ang="0">
                  <a:pos x="84" y="52"/>
                </a:cxn>
                <a:cxn ang="0">
                  <a:pos x="84" y="52"/>
                </a:cxn>
                <a:cxn ang="0">
                  <a:pos x="84" y="60"/>
                </a:cxn>
                <a:cxn ang="0">
                  <a:pos x="80" y="66"/>
                </a:cxn>
                <a:cxn ang="0">
                  <a:pos x="80" y="66"/>
                </a:cxn>
                <a:cxn ang="0">
                  <a:pos x="76" y="68"/>
                </a:cxn>
                <a:cxn ang="0">
                  <a:pos x="6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14" y="58"/>
                </a:cxn>
                <a:cxn ang="0">
                  <a:pos x="70" y="58"/>
                </a:cxn>
                <a:cxn ang="0">
                  <a:pos x="70" y="10"/>
                </a:cxn>
                <a:cxn ang="0">
                  <a:pos x="14" y="10"/>
                </a:cxn>
                <a:cxn ang="0">
                  <a:pos x="14" y="58"/>
                </a:cxn>
              </a:cxnLst>
              <a:rect l="0" t="0" r="r" b="b"/>
              <a:pathLst>
                <a:path w="84" h="68">
                  <a:moveTo>
                    <a:pt x="0" y="16"/>
                  </a:move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4" y="8"/>
                  </a:lnTo>
                  <a:lnTo>
                    <a:pt x="84" y="16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4" y="60"/>
                  </a:lnTo>
                  <a:lnTo>
                    <a:pt x="80" y="66"/>
                  </a:lnTo>
                  <a:lnTo>
                    <a:pt x="80" y="66"/>
                  </a:lnTo>
                  <a:lnTo>
                    <a:pt x="76" y="68"/>
                  </a:lnTo>
                  <a:lnTo>
                    <a:pt x="6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close/>
                  <a:moveTo>
                    <a:pt x="14" y="58"/>
                  </a:moveTo>
                  <a:lnTo>
                    <a:pt x="70" y="58"/>
                  </a:lnTo>
                  <a:lnTo>
                    <a:pt x="70" y="10"/>
                  </a:lnTo>
                  <a:lnTo>
                    <a:pt x="14" y="10"/>
                  </a:lnTo>
                  <a:lnTo>
                    <a:pt x="14" y="58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1462663" y="5581891"/>
              <a:ext cx="129467" cy="107067"/>
            </a:xfrm>
            <a:custGeom>
              <a:avLst/>
              <a:gdLst/>
              <a:ahLst/>
              <a:cxnLst>
                <a:cxn ang="0">
                  <a:pos x="68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8" y="58"/>
                </a:cxn>
                <a:cxn ang="0">
                  <a:pos x="68" y="40"/>
                </a:cxn>
                <a:cxn ang="0">
                  <a:pos x="40" y="40"/>
                </a:cxn>
                <a:cxn ang="0">
                  <a:pos x="40" y="30"/>
                </a:cxn>
                <a:cxn ang="0">
                  <a:pos x="82" y="30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80" y="60"/>
                </a:cxn>
                <a:cxn ang="0">
                  <a:pos x="78" y="66"/>
                </a:cxn>
                <a:cxn ang="0">
                  <a:pos x="78" y="66"/>
                </a:cxn>
                <a:cxn ang="0">
                  <a:pos x="72" y="68"/>
                </a:cxn>
                <a:cxn ang="0">
                  <a:pos x="64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10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10" y="0"/>
                </a:cxn>
                <a:cxn ang="0">
                  <a:pos x="1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72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8"/>
                </a:cxn>
                <a:cxn ang="0">
                  <a:pos x="82" y="14"/>
                </a:cxn>
                <a:cxn ang="0">
                  <a:pos x="82" y="16"/>
                </a:cxn>
                <a:cxn ang="0">
                  <a:pos x="68" y="20"/>
                </a:cxn>
                <a:cxn ang="0">
                  <a:pos x="68" y="10"/>
                </a:cxn>
              </a:cxnLst>
              <a:rect l="0" t="0" r="r" b="b"/>
              <a:pathLst>
                <a:path w="82" h="68">
                  <a:moveTo>
                    <a:pt x="68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8" y="58"/>
                  </a:lnTo>
                  <a:lnTo>
                    <a:pt x="68" y="40"/>
                  </a:lnTo>
                  <a:lnTo>
                    <a:pt x="40" y="40"/>
                  </a:lnTo>
                  <a:lnTo>
                    <a:pt x="40" y="30"/>
                  </a:lnTo>
                  <a:lnTo>
                    <a:pt x="82" y="30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0" y="60"/>
                  </a:lnTo>
                  <a:lnTo>
                    <a:pt x="78" y="66"/>
                  </a:lnTo>
                  <a:lnTo>
                    <a:pt x="78" y="66"/>
                  </a:lnTo>
                  <a:lnTo>
                    <a:pt x="72" y="68"/>
                  </a:lnTo>
                  <a:lnTo>
                    <a:pt x="64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10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4"/>
                  </a:lnTo>
                  <a:lnTo>
                    <a:pt x="82" y="16"/>
                  </a:lnTo>
                  <a:lnTo>
                    <a:pt x="68" y="20"/>
                  </a:lnTo>
                  <a:lnTo>
                    <a:pt x="68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1635284" y="5581891"/>
              <a:ext cx="20140" cy="107067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1704333" y="5581891"/>
              <a:ext cx="117959" cy="107067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1851062" y="5581891"/>
              <a:ext cx="126589" cy="107067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68"/>
                </a:cxn>
                <a:cxn ang="0">
                  <a:pos x="32" y="68"/>
                </a:cxn>
                <a:cxn ang="0">
                  <a:pos x="32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78" y="0"/>
                </a:cxn>
                <a:cxn ang="0">
                  <a:pos x="78" y="10"/>
                </a:cxn>
                <a:cxn ang="0">
                  <a:pos x="46" y="10"/>
                </a:cxn>
              </a:cxnLst>
              <a:rect l="0" t="0" r="r" b="b"/>
              <a:pathLst>
                <a:path w="78" h="68">
                  <a:moveTo>
                    <a:pt x="46" y="10"/>
                  </a:moveTo>
                  <a:lnTo>
                    <a:pt x="46" y="68"/>
                  </a:lnTo>
                  <a:lnTo>
                    <a:pt x="32" y="68"/>
                  </a:lnTo>
                  <a:lnTo>
                    <a:pt x="32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0"/>
                  </a:lnTo>
                  <a:lnTo>
                    <a:pt x="46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2009297" y="5581891"/>
              <a:ext cx="17262" cy="107067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2075470" y="5581891"/>
              <a:ext cx="117957" cy="107067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auto">
            <a:xfrm>
              <a:off x="2233705" y="5581891"/>
              <a:ext cx="120835" cy="107067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6" name="Freeform 19"/>
            <p:cNvSpPr>
              <a:spLocks/>
            </p:cNvSpPr>
            <p:nvPr/>
          </p:nvSpPr>
          <p:spPr bwMode="auto">
            <a:xfrm>
              <a:off x="2412081" y="5660021"/>
              <a:ext cx="25894" cy="54979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8"/>
                </a:cxn>
                <a:cxn ang="0">
                  <a:pos x="6" y="34"/>
                </a:cxn>
                <a:cxn ang="0">
                  <a:pos x="0" y="34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34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8"/>
                  </a:lnTo>
                  <a:lnTo>
                    <a:pt x="6" y="34"/>
                  </a:lnTo>
                  <a:lnTo>
                    <a:pt x="0" y="34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2604842" y="5555848"/>
              <a:ext cx="23016" cy="133109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2688275" y="5581891"/>
              <a:ext cx="126589" cy="107067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2" y="26"/>
                </a:cxn>
                <a:cxn ang="0">
                  <a:pos x="12" y="68"/>
                </a:cxn>
                <a:cxn ang="0">
                  <a:pos x="0" y="68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60" y="44"/>
                </a:cxn>
                <a:cxn ang="0">
                  <a:pos x="60" y="44"/>
                </a:cxn>
                <a:cxn ang="0">
                  <a:pos x="64" y="48"/>
                </a:cxn>
                <a:cxn ang="0">
                  <a:pos x="64" y="48"/>
                </a:cxn>
                <a:cxn ang="0">
                  <a:pos x="68" y="54"/>
                </a:cxn>
                <a:cxn ang="0">
                  <a:pos x="68" y="54"/>
                </a:cxn>
                <a:cxn ang="0">
                  <a:pos x="68" y="48"/>
                </a:cxn>
                <a:cxn ang="0">
                  <a:pos x="68" y="48"/>
                </a:cxn>
                <a:cxn ang="0">
                  <a:pos x="68" y="42"/>
                </a:cxn>
                <a:cxn ang="0">
                  <a:pos x="68" y="0"/>
                </a:cxn>
                <a:cxn ang="0">
                  <a:pos x="80" y="0"/>
                </a:cxn>
                <a:cxn ang="0">
                  <a:pos x="80" y="68"/>
                </a:cxn>
                <a:cxn ang="0">
                  <a:pos x="70" y="68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80" h="68">
                  <a:moveTo>
                    <a:pt x="10" y="14"/>
                  </a:moveTo>
                  <a:lnTo>
                    <a:pt x="10" y="14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2" y="26"/>
                  </a:lnTo>
                  <a:lnTo>
                    <a:pt x="12" y="68"/>
                  </a:lnTo>
                  <a:lnTo>
                    <a:pt x="0" y="68"/>
                  </a:lnTo>
                  <a:lnTo>
                    <a:pt x="0" y="0"/>
                  </a:lnTo>
                  <a:lnTo>
                    <a:pt x="10" y="0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8" y="48"/>
                  </a:lnTo>
                  <a:lnTo>
                    <a:pt x="68" y="48"/>
                  </a:lnTo>
                  <a:lnTo>
                    <a:pt x="68" y="42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68"/>
                  </a:lnTo>
                  <a:lnTo>
                    <a:pt x="70" y="68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2863774" y="5581891"/>
              <a:ext cx="115081" cy="107067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2" y="10"/>
                </a:cxn>
                <a:cxn ang="0">
                  <a:pos x="12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0" y="66"/>
                </a:cxn>
                <a:cxn ang="0">
                  <a:pos x="70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6" y="68"/>
                </a:cxn>
                <a:cxn ang="0">
                  <a:pos x="16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0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6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0" y="2"/>
                </a:cxn>
                <a:cxn ang="0">
                  <a:pos x="70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2" y="10"/>
                  </a:lnTo>
                  <a:lnTo>
                    <a:pt x="12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6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3033518" y="5660021"/>
              <a:ext cx="28770" cy="28937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2" y="18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18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885220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395288" y="3435350"/>
            <a:ext cx="91059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395290" y="398938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395290" y="4298950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395290" y="461168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395290" y="4922838"/>
            <a:ext cx="1725612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부제목 2"/>
          <p:cNvSpPr txBox="1">
            <a:spLocks/>
          </p:cNvSpPr>
          <p:nvPr/>
        </p:nvSpPr>
        <p:spPr>
          <a:xfrm>
            <a:off x="285749" y="6386513"/>
            <a:ext cx="3473451" cy="457200"/>
          </a:xfrm>
          <a:prstGeom prst="rect">
            <a:avLst/>
          </a:prstGeom>
        </p:spPr>
        <p:txBody>
          <a:bodyPr lIns="84898" tIns="42449" rIns="84898" bIns="42449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kumimoji="0" lang="ko-KR" altLang="en-US" sz="700" spc="-18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나눔글꼴로 작성되었습니다</a:t>
            </a:r>
            <a:r>
              <a:rPr kumimoji="0" lang="en-US" altLang="ko-KR" sz="700" spc="-18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kumimoji="0" lang="ko-KR" altLang="en-US" sz="700" u="sng" spc="-18" dirty="0">
                <a:solidFill>
                  <a:srgbClr val="4495D2"/>
                </a:solidFill>
                <a:latin typeface="나눔고딕" pitchFamily="50" charset="-127"/>
                <a:ea typeface="나눔고딕" pitchFamily="50" charset="-127"/>
                <a:hlinkClick r:id="rId2"/>
              </a:rPr>
              <a:t>설치하기</a:t>
            </a:r>
            <a:endParaRPr kumimoji="0" lang="ko-KR" altLang="en-US" sz="700" u="sng" spc="-18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38069" y="246744"/>
            <a:ext cx="9033328" cy="185147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5000" b="1" spc="-232" baseline="0">
                <a:solidFill>
                  <a:schemeClr val="accent4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24493" indent="0">
              <a:buNone/>
              <a:defRPr sz="1100"/>
            </a:lvl2pPr>
            <a:lvl3pPr marL="848986" indent="0">
              <a:buNone/>
              <a:defRPr sz="900"/>
            </a:lvl3pPr>
            <a:lvl4pPr marL="1273480" indent="0">
              <a:buNone/>
              <a:defRPr sz="800"/>
            </a:lvl4pPr>
            <a:lvl5pPr marL="1697973" indent="0">
              <a:buNone/>
              <a:defRPr sz="800"/>
            </a:lvl5pPr>
            <a:lvl6pPr marL="2122466" indent="0">
              <a:buNone/>
              <a:defRPr sz="800"/>
            </a:lvl6pPr>
            <a:lvl7pPr marL="2546959" indent="0">
              <a:buNone/>
              <a:defRPr sz="800"/>
            </a:lvl7pPr>
            <a:lvl8pPr marL="2971453" indent="0">
              <a:buNone/>
              <a:defRPr sz="800"/>
            </a:lvl8pPr>
            <a:lvl9pPr marL="3395946" indent="0">
              <a:buNone/>
              <a:defRPr sz="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</p:txBody>
      </p:sp>
      <p:sp>
        <p:nvSpPr>
          <p:cNvPr id="21" name="제목 1"/>
          <p:cNvSpPr>
            <a:spLocks noGrp="1"/>
          </p:cNvSpPr>
          <p:nvPr>
            <p:ph type="title"/>
          </p:nvPr>
        </p:nvSpPr>
        <p:spPr>
          <a:xfrm>
            <a:off x="290901" y="4005071"/>
            <a:ext cx="9119804" cy="304825"/>
          </a:xfrm>
        </p:spPr>
        <p:txBody>
          <a:bodyPr anchor="t">
            <a:normAutofit/>
          </a:bodyPr>
          <a:lstStyle>
            <a:lvl1pPr algn="l">
              <a:buFont typeface="Wingdings" pitchFamily="2" charset="2"/>
              <a:buNone/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8933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395288" y="547688"/>
            <a:ext cx="91059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8358189" y="6643688"/>
            <a:ext cx="1471612" cy="125412"/>
            <a:chOff x="395288" y="5486400"/>
            <a:chExt cx="2667000" cy="228600"/>
          </a:xfrm>
        </p:grpSpPr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668604" y="5486400"/>
              <a:ext cx="166867" cy="2025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20" y="24"/>
                </a:cxn>
                <a:cxn ang="0">
                  <a:pos x="26" y="2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0" y="30"/>
                </a:cxn>
                <a:cxn ang="0">
                  <a:pos x="30" y="44"/>
                </a:cxn>
                <a:cxn ang="0">
                  <a:pos x="30" y="60"/>
                </a:cxn>
                <a:cxn ang="0">
                  <a:pos x="30" y="82"/>
                </a:cxn>
                <a:cxn ang="0">
                  <a:pos x="30" y="104"/>
                </a:cxn>
                <a:cxn ang="0">
                  <a:pos x="30" y="120"/>
                </a:cxn>
                <a:cxn ang="0">
                  <a:pos x="30" y="128"/>
                </a:cxn>
                <a:cxn ang="0">
                  <a:pos x="44" y="128"/>
                </a:cxn>
                <a:cxn ang="0">
                  <a:pos x="64" y="128"/>
                </a:cxn>
                <a:cxn ang="0">
                  <a:pos x="76" y="128"/>
                </a:cxn>
                <a:cxn ang="0">
                  <a:pos x="76" y="120"/>
                </a:cxn>
                <a:cxn ang="0">
                  <a:pos x="76" y="104"/>
                </a:cxn>
                <a:cxn ang="0">
                  <a:pos x="76" y="82"/>
                </a:cxn>
                <a:cxn ang="0">
                  <a:pos x="76" y="60"/>
                </a:cxn>
                <a:cxn ang="0">
                  <a:pos x="76" y="44"/>
                </a:cxn>
                <a:cxn ang="0">
                  <a:pos x="76" y="30"/>
                </a:cxn>
                <a:cxn ang="0">
                  <a:pos x="76" y="24"/>
                </a:cxn>
                <a:cxn ang="0">
                  <a:pos x="78" y="24"/>
                </a:cxn>
                <a:cxn ang="0">
                  <a:pos x="82" y="24"/>
                </a:cxn>
                <a:cxn ang="0">
                  <a:pos x="84" y="24"/>
                </a:cxn>
                <a:cxn ang="0">
                  <a:pos x="90" y="24"/>
                </a:cxn>
                <a:cxn ang="0">
                  <a:pos x="96" y="24"/>
                </a:cxn>
                <a:cxn ang="0">
                  <a:pos x="102" y="24"/>
                </a:cxn>
                <a:cxn ang="0">
                  <a:pos x="106" y="24"/>
                </a:cxn>
                <a:cxn ang="0">
                  <a:pos x="106" y="16"/>
                </a:cxn>
                <a:cxn ang="0">
                  <a:pos x="106" y="8"/>
                </a:cxn>
                <a:cxn ang="0">
                  <a:pos x="106" y="0"/>
                </a:cxn>
                <a:cxn ang="0">
                  <a:pos x="96" y="0"/>
                </a:cxn>
                <a:cxn ang="0">
                  <a:pos x="78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6" h="128">
                  <a:moveTo>
                    <a:pt x="0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30"/>
                  </a:lnTo>
                  <a:lnTo>
                    <a:pt x="30" y="44"/>
                  </a:lnTo>
                  <a:lnTo>
                    <a:pt x="30" y="60"/>
                  </a:lnTo>
                  <a:lnTo>
                    <a:pt x="30" y="82"/>
                  </a:lnTo>
                  <a:lnTo>
                    <a:pt x="30" y="104"/>
                  </a:lnTo>
                  <a:lnTo>
                    <a:pt x="30" y="120"/>
                  </a:lnTo>
                  <a:lnTo>
                    <a:pt x="30" y="128"/>
                  </a:lnTo>
                  <a:lnTo>
                    <a:pt x="44" y="128"/>
                  </a:lnTo>
                  <a:lnTo>
                    <a:pt x="64" y="128"/>
                  </a:lnTo>
                  <a:lnTo>
                    <a:pt x="76" y="128"/>
                  </a:lnTo>
                  <a:lnTo>
                    <a:pt x="76" y="120"/>
                  </a:lnTo>
                  <a:lnTo>
                    <a:pt x="76" y="104"/>
                  </a:lnTo>
                  <a:lnTo>
                    <a:pt x="76" y="82"/>
                  </a:lnTo>
                  <a:lnTo>
                    <a:pt x="76" y="60"/>
                  </a:lnTo>
                  <a:lnTo>
                    <a:pt x="76" y="44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8" y="24"/>
                  </a:lnTo>
                  <a:lnTo>
                    <a:pt x="82" y="24"/>
                  </a:lnTo>
                  <a:lnTo>
                    <a:pt x="84" y="24"/>
                  </a:lnTo>
                  <a:lnTo>
                    <a:pt x="90" y="24"/>
                  </a:lnTo>
                  <a:lnTo>
                    <a:pt x="96" y="24"/>
                  </a:lnTo>
                  <a:lnTo>
                    <a:pt x="102" y="24"/>
                  </a:lnTo>
                  <a:lnTo>
                    <a:pt x="106" y="24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06" y="0"/>
                  </a:lnTo>
                  <a:lnTo>
                    <a:pt x="96" y="0"/>
                  </a:lnTo>
                  <a:lnTo>
                    <a:pt x="78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5" name="Freeform 13"/>
            <p:cNvSpPr>
              <a:spLocks noEditPoints="1"/>
            </p:cNvSpPr>
            <p:nvPr/>
          </p:nvSpPr>
          <p:spPr bwMode="auto">
            <a:xfrm>
              <a:off x="395288" y="5486400"/>
              <a:ext cx="244546" cy="202558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0" y="128"/>
                </a:cxn>
                <a:cxn ang="0">
                  <a:pos x="42" y="128"/>
                </a:cxn>
                <a:cxn ang="0">
                  <a:pos x="56" y="110"/>
                </a:cxn>
                <a:cxn ang="0">
                  <a:pos x="56" y="110"/>
                </a:cxn>
                <a:cxn ang="0">
                  <a:pos x="110" y="110"/>
                </a:cxn>
                <a:cxn ang="0">
                  <a:pos x="110" y="110"/>
                </a:cxn>
                <a:cxn ang="0">
                  <a:pos x="110" y="114"/>
                </a:cxn>
                <a:cxn ang="0">
                  <a:pos x="110" y="120"/>
                </a:cxn>
                <a:cxn ang="0">
                  <a:pos x="110" y="124"/>
                </a:cxn>
                <a:cxn ang="0">
                  <a:pos x="110" y="128"/>
                </a:cxn>
                <a:cxn ang="0">
                  <a:pos x="124" y="128"/>
                </a:cxn>
                <a:cxn ang="0">
                  <a:pos x="140" y="128"/>
                </a:cxn>
                <a:cxn ang="0">
                  <a:pos x="154" y="128"/>
                </a:cxn>
                <a:cxn ang="0">
                  <a:pos x="154" y="120"/>
                </a:cxn>
                <a:cxn ang="0">
                  <a:pos x="154" y="100"/>
                </a:cxn>
                <a:cxn ang="0">
                  <a:pos x="154" y="76"/>
                </a:cxn>
                <a:cxn ang="0">
                  <a:pos x="154" y="52"/>
                </a:cxn>
                <a:cxn ang="0">
                  <a:pos x="154" y="28"/>
                </a:cxn>
                <a:cxn ang="0">
                  <a:pos x="154" y="10"/>
                </a:cxn>
                <a:cxn ang="0">
                  <a:pos x="154" y="0"/>
                </a:cxn>
                <a:cxn ang="0">
                  <a:pos x="142" y="0"/>
                </a:cxn>
                <a:cxn ang="0">
                  <a:pos x="128" y="0"/>
                </a:cxn>
                <a:cxn ang="0">
                  <a:pos x="114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72" y="90"/>
                </a:cxn>
                <a:cxn ang="0">
                  <a:pos x="110" y="44"/>
                </a:cxn>
                <a:cxn ang="0">
                  <a:pos x="110" y="98"/>
                </a:cxn>
                <a:cxn ang="0">
                  <a:pos x="66" y="98"/>
                </a:cxn>
                <a:cxn ang="0">
                  <a:pos x="72" y="90"/>
                </a:cxn>
                <a:cxn ang="0">
                  <a:pos x="72" y="90"/>
                </a:cxn>
              </a:cxnLst>
              <a:rect l="0" t="0" r="r" b="b"/>
              <a:pathLst>
                <a:path w="154" h="128">
                  <a:moveTo>
                    <a:pt x="106" y="0"/>
                  </a:moveTo>
                  <a:lnTo>
                    <a:pt x="0" y="128"/>
                  </a:lnTo>
                  <a:lnTo>
                    <a:pt x="42" y="128"/>
                  </a:lnTo>
                  <a:lnTo>
                    <a:pt x="56" y="110"/>
                  </a:lnTo>
                  <a:lnTo>
                    <a:pt x="56" y="110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10" y="114"/>
                  </a:lnTo>
                  <a:lnTo>
                    <a:pt x="110" y="120"/>
                  </a:lnTo>
                  <a:lnTo>
                    <a:pt x="110" y="124"/>
                  </a:lnTo>
                  <a:lnTo>
                    <a:pt x="110" y="128"/>
                  </a:lnTo>
                  <a:lnTo>
                    <a:pt x="124" y="128"/>
                  </a:lnTo>
                  <a:lnTo>
                    <a:pt x="140" y="128"/>
                  </a:lnTo>
                  <a:lnTo>
                    <a:pt x="154" y="128"/>
                  </a:lnTo>
                  <a:lnTo>
                    <a:pt x="154" y="120"/>
                  </a:lnTo>
                  <a:lnTo>
                    <a:pt x="154" y="100"/>
                  </a:lnTo>
                  <a:lnTo>
                    <a:pt x="154" y="76"/>
                  </a:lnTo>
                  <a:lnTo>
                    <a:pt x="154" y="52"/>
                  </a:lnTo>
                  <a:lnTo>
                    <a:pt x="154" y="28"/>
                  </a:lnTo>
                  <a:lnTo>
                    <a:pt x="154" y="10"/>
                  </a:lnTo>
                  <a:lnTo>
                    <a:pt x="154" y="0"/>
                  </a:lnTo>
                  <a:lnTo>
                    <a:pt x="142" y="0"/>
                  </a:lnTo>
                  <a:lnTo>
                    <a:pt x="128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106" y="0"/>
                  </a:lnTo>
                  <a:close/>
                  <a:moveTo>
                    <a:pt x="72" y="90"/>
                  </a:moveTo>
                  <a:lnTo>
                    <a:pt x="110" y="44"/>
                  </a:lnTo>
                  <a:lnTo>
                    <a:pt x="110" y="98"/>
                  </a:lnTo>
                  <a:lnTo>
                    <a:pt x="66" y="98"/>
                  </a:lnTo>
                  <a:lnTo>
                    <a:pt x="72" y="90"/>
                  </a:lnTo>
                  <a:lnTo>
                    <a:pt x="72" y="9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864242" y="5486400"/>
              <a:ext cx="172621" cy="2025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0" y="28"/>
                </a:cxn>
                <a:cxn ang="0">
                  <a:pos x="0" y="52"/>
                </a:cxn>
                <a:cxn ang="0">
                  <a:pos x="0" y="76"/>
                </a:cxn>
                <a:cxn ang="0">
                  <a:pos x="0" y="100"/>
                </a:cxn>
                <a:cxn ang="0">
                  <a:pos x="0" y="120"/>
                </a:cxn>
                <a:cxn ang="0">
                  <a:pos x="0" y="128"/>
                </a:cxn>
                <a:cxn ang="0">
                  <a:pos x="10" y="128"/>
                </a:cxn>
                <a:cxn ang="0">
                  <a:pos x="30" y="128"/>
                </a:cxn>
                <a:cxn ang="0">
                  <a:pos x="54" y="128"/>
                </a:cxn>
                <a:cxn ang="0">
                  <a:pos x="80" y="128"/>
                </a:cxn>
                <a:cxn ang="0">
                  <a:pos x="98" y="128"/>
                </a:cxn>
                <a:cxn ang="0">
                  <a:pos x="108" y="128"/>
                </a:cxn>
                <a:cxn ang="0">
                  <a:pos x="108" y="122"/>
                </a:cxn>
                <a:cxn ang="0">
                  <a:pos x="108" y="112"/>
                </a:cxn>
                <a:cxn ang="0">
                  <a:pos x="108" y="106"/>
                </a:cxn>
                <a:cxn ang="0">
                  <a:pos x="98" y="106"/>
                </a:cxn>
                <a:cxn ang="0">
                  <a:pos x="84" y="106"/>
                </a:cxn>
                <a:cxn ang="0">
                  <a:pos x="66" y="106"/>
                </a:cxn>
                <a:cxn ang="0">
                  <a:pos x="52" y="106"/>
                </a:cxn>
                <a:cxn ang="0">
                  <a:pos x="46" y="106"/>
                </a:cxn>
                <a:cxn ang="0">
                  <a:pos x="46" y="24"/>
                </a:cxn>
                <a:cxn ang="0">
                  <a:pos x="52" y="24"/>
                </a:cxn>
                <a:cxn ang="0">
                  <a:pos x="66" y="24"/>
                </a:cxn>
                <a:cxn ang="0">
                  <a:pos x="84" y="24"/>
                </a:cxn>
                <a:cxn ang="0">
                  <a:pos x="98" y="24"/>
                </a:cxn>
                <a:cxn ang="0">
                  <a:pos x="108" y="24"/>
                </a:cxn>
                <a:cxn ang="0">
                  <a:pos x="108" y="16"/>
                </a:cxn>
                <a:cxn ang="0">
                  <a:pos x="108" y="6"/>
                </a:cxn>
                <a:cxn ang="0">
                  <a:pos x="108" y="0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8" h="128">
                  <a:moveTo>
                    <a:pt x="0" y="0"/>
                  </a:moveTo>
                  <a:lnTo>
                    <a:pt x="0" y="10"/>
                  </a:lnTo>
                  <a:lnTo>
                    <a:pt x="0" y="28"/>
                  </a:lnTo>
                  <a:lnTo>
                    <a:pt x="0" y="52"/>
                  </a:lnTo>
                  <a:lnTo>
                    <a:pt x="0" y="76"/>
                  </a:lnTo>
                  <a:lnTo>
                    <a:pt x="0" y="100"/>
                  </a:lnTo>
                  <a:lnTo>
                    <a:pt x="0" y="120"/>
                  </a:lnTo>
                  <a:lnTo>
                    <a:pt x="0" y="128"/>
                  </a:lnTo>
                  <a:lnTo>
                    <a:pt x="10" y="128"/>
                  </a:lnTo>
                  <a:lnTo>
                    <a:pt x="30" y="128"/>
                  </a:lnTo>
                  <a:lnTo>
                    <a:pt x="54" y="128"/>
                  </a:lnTo>
                  <a:lnTo>
                    <a:pt x="80" y="128"/>
                  </a:lnTo>
                  <a:lnTo>
                    <a:pt x="98" y="128"/>
                  </a:lnTo>
                  <a:lnTo>
                    <a:pt x="108" y="128"/>
                  </a:lnTo>
                  <a:lnTo>
                    <a:pt x="108" y="122"/>
                  </a:lnTo>
                  <a:lnTo>
                    <a:pt x="108" y="112"/>
                  </a:lnTo>
                  <a:lnTo>
                    <a:pt x="108" y="106"/>
                  </a:lnTo>
                  <a:lnTo>
                    <a:pt x="98" y="106"/>
                  </a:lnTo>
                  <a:lnTo>
                    <a:pt x="84" y="106"/>
                  </a:lnTo>
                  <a:lnTo>
                    <a:pt x="66" y="106"/>
                  </a:lnTo>
                  <a:lnTo>
                    <a:pt x="52" y="106"/>
                  </a:lnTo>
                  <a:lnTo>
                    <a:pt x="46" y="106"/>
                  </a:lnTo>
                  <a:lnTo>
                    <a:pt x="46" y="24"/>
                  </a:lnTo>
                  <a:lnTo>
                    <a:pt x="52" y="24"/>
                  </a:lnTo>
                  <a:lnTo>
                    <a:pt x="66" y="24"/>
                  </a:lnTo>
                  <a:lnTo>
                    <a:pt x="84" y="24"/>
                  </a:lnTo>
                  <a:lnTo>
                    <a:pt x="98" y="24"/>
                  </a:lnTo>
                  <a:lnTo>
                    <a:pt x="108" y="24"/>
                  </a:lnTo>
                  <a:lnTo>
                    <a:pt x="108" y="16"/>
                  </a:lnTo>
                  <a:lnTo>
                    <a:pt x="108" y="6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1128928" y="5555848"/>
              <a:ext cx="123713" cy="133109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72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0" y="84"/>
                </a:cxn>
              </a:cxnLst>
              <a:rect l="0" t="0" r="r" b="b"/>
              <a:pathLst>
                <a:path w="78" h="84">
                  <a:moveTo>
                    <a:pt x="0" y="84"/>
                  </a:moveTo>
                  <a:lnTo>
                    <a:pt x="0" y="0"/>
                  </a:lnTo>
                  <a:lnTo>
                    <a:pt x="14" y="0"/>
                  </a:lnTo>
                  <a:lnTo>
                    <a:pt x="14" y="72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0" y="8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8" name="Freeform 16"/>
            <p:cNvSpPr>
              <a:spLocks noEditPoints="1"/>
            </p:cNvSpPr>
            <p:nvPr/>
          </p:nvSpPr>
          <p:spPr bwMode="auto">
            <a:xfrm>
              <a:off x="1284287" y="5581891"/>
              <a:ext cx="135221" cy="107067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68" y="0"/>
                </a:cxn>
                <a:cxn ang="0">
                  <a:pos x="68" y="0"/>
                </a:cxn>
                <a:cxn ang="0">
                  <a:pos x="76" y="0"/>
                </a:cxn>
                <a:cxn ang="0">
                  <a:pos x="80" y="2"/>
                </a:cxn>
                <a:cxn ang="0">
                  <a:pos x="80" y="2"/>
                </a:cxn>
                <a:cxn ang="0">
                  <a:pos x="84" y="8"/>
                </a:cxn>
                <a:cxn ang="0">
                  <a:pos x="84" y="16"/>
                </a:cxn>
                <a:cxn ang="0">
                  <a:pos x="84" y="52"/>
                </a:cxn>
                <a:cxn ang="0">
                  <a:pos x="84" y="52"/>
                </a:cxn>
                <a:cxn ang="0">
                  <a:pos x="84" y="60"/>
                </a:cxn>
                <a:cxn ang="0">
                  <a:pos x="80" y="66"/>
                </a:cxn>
                <a:cxn ang="0">
                  <a:pos x="80" y="66"/>
                </a:cxn>
                <a:cxn ang="0">
                  <a:pos x="76" y="68"/>
                </a:cxn>
                <a:cxn ang="0">
                  <a:pos x="6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14" y="58"/>
                </a:cxn>
                <a:cxn ang="0">
                  <a:pos x="70" y="58"/>
                </a:cxn>
                <a:cxn ang="0">
                  <a:pos x="70" y="10"/>
                </a:cxn>
                <a:cxn ang="0">
                  <a:pos x="14" y="10"/>
                </a:cxn>
                <a:cxn ang="0">
                  <a:pos x="14" y="58"/>
                </a:cxn>
              </a:cxnLst>
              <a:rect l="0" t="0" r="r" b="b"/>
              <a:pathLst>
                <a:path w="84" h="68">
                  <a:moveTo>
                    <a:pt x="0" y="16"/>
                  </a:move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4" y="8"/>
                  </a:lnTo>
                  <a:lnTo>
                    <a:pt x="84" y="16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4" y="60"/>
                  </a:lnTo>
                  <a:lnTo>
                    <a:pt x="80" y="66"/>
                  </a:lnTo>
                  <a:lnTo>
                    <a:pt x="80" y="66"/>
                  </a:lnTo>
                  <a:lnTo>
                    <a:pt x="76" y="68"/>
                  </a:lnTo>
                  <a:lnTo>
                    <a:pt x="6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close/>
                  <a:moveTo>
                    <a:pt x="14" y="58"/>
                  </a:moveTo>
                  <a:lnTo>
                    <a:pt x="70" y="58"/>
                  </a:lnTo>
                  <a:lnTo>
                    <a:pt x="70" y="10"/>
                  </a:lnTo>
                  <a:lnTo>
                    <a:pt x="14" y="10"/>
                  </a:lnTo>
                  <a:lnTo>
                    <a:pt x="14" y="58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462663" y="5581891"/>
              <a:ext cx="129467" cy="107067"/>
            </a:xfrm>
            <a:custGeom>
              <a:avLst/>
              <a:gdLst/>
              <a:ahLst/>
              <a:cxnLst>
                <a:cxn ang="0">
                  <a:pos x="68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8" y="58"/>
                </a:cxn>
                <a:cxn ang="0">
                  <a:pos x="68" y="40"/>
                </a:cxn>
                <a:cxn ang="0">
                  <a:pos x="40" y="40"/>
                </a:cxn>
                <a:cxn ang="0">
                  <a:pos x="40" y="30"/>
                </a:cxn>
                <a:cxn ang="0">
                  <a:pos x="82" y="30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80" y="60"/>
                </a:cxn>
                <a:cxn ang="0">
                  <a:pos x="78" y="66"/>
                </a:cxn>
                <a:cxn ang="0">
                  <a:pos x="78" y="66"/>
                </a:cxn>
                <a:cxn ang="0">
                  <a:pos x="72" y="68"/>
                </a:cxn>
                <a:cxn ang="0">
                  <a:pos x="64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10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10" y="0"/>
                </a:cxn>
                <a:cxn ang="0">
                  <a:pos x="1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72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8"/>
                </a:cxn>
                <a:cxn ang="0">
                  <a:pos x="82" y="14"/>
                </a:cxn>
                <a:cxn ang="0">
                  <a:pos x="82" y="16"/>
                </a:cxn>
                <a:cxn ang="0">
                  <a:pos x="68" y="20"/>
                </a:cxn>
                <a:cxn ang="0">
                  <a:pos x="68" y="10"/>
                </a:cxn>
              </a:cxnLst>
              <a:rect l="0" t="0" r="r" b="b"/>
              <a:pathLst>
                <a:path w="82" h="68">
                  <a:moveTo>
                    <a:pt x="68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8" y="58"/>
                  </a:lnTo>
                  <a:lnTo>
                    <a:pt x="68" y="40"/>
                  </a:lnTo>
                  <a:lnTo>
                    <a:pt x="40" y="40"/>
                  </a:lnTo>
                  <a:lnTo>
                    <a:pt x="40" y="30"/>
                  </a:lnTo>
                  <a:lnTo>
                    <a:pt x="82" y="30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0" y="60"/>
                  </a:lnTo>
                  <a:lnTo>
                    <a:pt x="78" y="66"/>
                  </a:lnTo>
                  <a:lnTo>
                    <a:pt x="78" y="66"/>
                  </a:lnTo>
                  <a:lnTo>
                    <a:pt x="72" y="68"/>
                  </a:lnTo>
                  <a:lnTo>
                    <a:pt x="64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10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4"/>
                  </a:lnTo>
                  <a:lnTo>
                    <a:pt x="82" y="16"/>
                  </a:lnTo>
                  <a:lnTo>
                    <a:pt x="68" y="20"/>
                  </a:lnTo>
                  <a:lnTo>
                    <a:pt x="68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0" name="Rectangle 18"/>
            <p:cNvSpPr>
              <a:spLocks noChangeArrowheads="1"/>
            </p:cNvSpPr>
            <p:nvPr/>
          </p:nvSpPr>
          <p:spPr bwMode="auto">
            <a:xfrm>
              <a:off x="1635284" y="5581891"/>
              <a:ext cx="20140" cy="107067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1" name="Freeform 19"/>
            <p:cNvSpPr>
              <a:spLocks/>
            </p:cNvSpPr>
            <p:nvPr/>
          </p:nvSpPr>
          <p:spPr bwMode="auto">
            <a:xfrm>
              <a:off x="1704333" y="5581891"/>
              <a:ext cx="117959" cy="107067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1851062" y="5581891"/>
              <a:ext cx="126589" cy="107067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68"/>
                </a:cxn>
                <a:cxn ang="0">
                  <a:pos x="32" y="68"/>
                </a:cxn>
                <a:cxn ang="0">
                  <a:pos x="32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78" y="0"/>
                </a:cxn>
                <a:cxn ang="0">
                  <a:pos x="78" y="10"/>
                </a:cxn>
                <a:cxn ang="0">
                  <a:pos x="46" y="10"/>
                </a:cxn>
              </a:cxnLst>
              <a:rect l="0" t="0" r="r" b="b"/>
              <a:pathLst>
                <a:path w="78" h="68">
                  <a:moveTo>
                    <a:pt x="46" y="10"/>
                  </a:moveTo>
                  <a:lnTo>
                    <a:pt x="46" y="68"/>
                  </a:lnTo>
                  <a:lnTo>
                    <a:pt x="32" y="68"/>
                  </a:lnTo>
                  <a:lnTo>
                    <a:pt x="32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0"/>
                  </a:lnTo>
                  <a:lnTo>
                    <a:pt x="46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3" name="Rectangle 21"/>
            <p:cNvSpPr>
              <a:spLocks noChangeArrowheads="1"/>
            </p:cNvSpPr>
            <p:nvPr/>
          </p:nvSpPr>
          <p:spPr bwMode="auto">
            <a:xfrm>
              <a:off x="2009297" y="5581891"/>
              <a:ext cx="17262" cy="107067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auto">
            <a:xfrm>
              <a:off x="2075470" y="5581891"/>
              <a:ext cx="117957" cy="107067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>
              <a:off x="2233705" y="5581891"/>
              <a:ext cx="120835" cy="107067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2412081" y="5660021"/>
              <a:ext cx="25894" cy="54979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8"/>
                </a:cxn>
                <a:cxn ang="0">
                  <a:pos x="6" y="34"/>
                </a:cxn>
                <a:cxn ang="0">
                  <a:pos x="0" y="34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34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8"/>
                  </a:lnTo>
                  <a:lnTo>
                    <a:pt x="6" y="34"/>
                  </a:lnTo>
                  <a:lnTo>
                    <a:pt x="0" y="34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7" name="Rectangle 25"/>
            <p:cNvSpPr>
              <a:spLocks noChangeArrowheads="1"/>
            </p:cNvSpPr>
            <p:nvPr/>
          </p:nvSpPr>
          <p:spPr bwMode="auto">
            <a:xfrm>
              <a:off x="2604842" y="5555848"/>
              <a:ext cx="23016" cy="133109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>
              <a:off x="2688275" y="5581891"/>
              <a:ext cx="126589" cy="107067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2" y="26"/>
                </a:cxn>
                <a:cxn ang="0">
                  <a:pos x="12" y="68"/>
                </a:cxn>
                <a:cxn ang="0">
                  <a:pos x="0" y="68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60" y="44"/>
                </a:cxn>
                <a:cxn ang="0">
                  <a:pos x="60" y="44"/>
                </a:cxn>
                <a:cxn ang="0">
                  <a:pos x="64" y="48"/>
                </a:cxn>
                <a:cxn ang="0">
                  <a:pos x="64" y="48"/>
                </a:cxn>
                <a:cxn ang="0">
                  <a:pos x="68" y="54"/>
                </a:cxn>
                <a:cxn ang="0">
                  <a:pos x="68" y="54"/>
                </a:cxn>
                <a:cxn ang="0">
                  <a:pos x="68" y="48"/>
                </a:cxn>
                <a:cxn ang="0">
                  <a:pos x="68" y="48"/>
                </a:cxn>
                <a:cxn ang="0">
                  <a:pos x="68" y="42"/>
                </a:cxn>
                <a:cxn ang="0">
                  <a:pos x="68" y="0"/>
                </a:cxn>
                <a:cxn ang="0">
                  <a:pos x="80" y="0"/>
                </a:cxn>
                <a:cxn ang="0">
                  <a:pos x="80" y="68"/>
                </a:cxn>
                <a:cxn ang="0">
                  <a:pos x="70" y="68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80" h="68">
                  <a:moveTo>
                    <a:pt x="10" y="14"/>
                  </a:moveTo>
                  <a:lnTo>
                    <a:pt x="10" y="14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2" y="26"/>
                  </a:lnTo>
                  <a:lnTo>
                    <a:pt x="12" y="68"/>
                  </a:lnTo>
                  <a:lnTo>
                    <a:pt x="0" y="68"/>
                  </a:lnTo>
                  <a:lnTo>
                    <a:pt x="0" y="0"/>
                  </a:lnTo>
                  <a:lnTo>
                    <a:pt x="10" y="0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8" y="48"/>
                  </a:lnTo>
                  <a:lnTo>
                    <a:pt x="68" y="48"/>
                  </a:lnTo>
                  <a:lnTo>
                    <a:pt x="68" y="42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68"/>
                  </a:lnTo>
                  <a:lnTo>
                    <a:pt x="70" y="68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2863774" y="5581891"/>
              <a:ext cx="115081" cy="107067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2" y="10"/>
                </a:cxn>
                <a:cxn ang="0">
                  <a:pos x="12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0" y="66"/>
                </a:cxn>
                <a:cxn ang="0">
                  <a:pos x="70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6" y="68"/>
                </a:cxn>
                <a:cxn ang="0">
                  <a:pos x="16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0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6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0" y="2"/>
                </a:cxn>
                <a:cxn ang="0">
                  <a:pos x="70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2" y="10"/>
                  </a:lnTo>
                  <a:lnTo>
                    <a:pt x="12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6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3033518" y="5660021"/>
              <a:ext cx="28770" cy="28937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2" y="18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18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fontAlgn="auto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</p:grpSp>
      <p:pic>
        <p:nvPicPr>
          <p:cNvPr id="21" name="Picture 2" descr="https://encrypted-tbn3.gstatic.com/images?q=tbn:ANd9GcTODzVWrACkHLF0ERRBibrYnbTwOhVq_g3jbxQFRu0S8TtMKuu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457954"/>
            <a:ext cx="7239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8255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31"/>
            <a:ext cx="8420100" cy="1470025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24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8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4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6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5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7ED05-15B5-4CDA-847D-DFED5974B79A}" type="datetimeFigureOut">
              <a:rPr lang="ko-KR" altLang="en-US"/>
              <a:pPr>
                <a:defRPr/>
              </a:pPr>
              <a:t>2025-04-24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57C49-12B7-490B-9EE0-3C1ECDF26B1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3941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36409-2E42-4F74-878F-D01351C4F69B}" type="datetimeFigureOut">
              <a:rPr lang="ko-KR" altLang="en-US"/>
              <a:pPr>
                <a:defRPr/>
              </a:pPr>
              <a:t>2025-04-24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8C9EF-176B-4C66-8728-3BB1BD106CD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895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8" tIns="42449" rIns="84898" bIns="4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4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8" tIns="42449" rIns="84898" bIns="4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4"/>
            <a:ext cx="2311400" cy="365125"/>
          </a:xfrm>
          <a:prstGeom prst="rect">
            <a:avLst/>
          </a:prstGeom>
        </p:spPr>
        <p:txBody>
          <a:bodyPr vert="horz" lIns="84898" tIns="42449" rIns="84898" bIns="42449" rtlCol="0" anchor="ctr"/>
          <a:lstStyle>
            <a:lvl1pPr algn="l" defTabSz="848986" fontAlgn="auto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DADD1C61-10FE-476B-A6DA-CAABBC7AB91C}" type="datetimeFigureOut">
              <a:rPr lang="ko-KR" altLang="en-US"/>
              <a:pPr>
                <a:defRPr/>
              </a:pPr>
              <a:t>2025-04-24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4"/>
            <a:ext cx="3136900" cy="365125"/>
          </a:xfrm>
          <a:prstGeom prst="rect">
            <a:avLst/>
          </a:prstGeom>
        </p:spPr>
        <p:txBody>
          <a:bodyPr vert="horz" lIns="84898" tIns="42449" rIns="84898" bIns="42449" rtlCol="0" anchor="ctr"/>
          <a:lstStyle>
            <a:lvl1pPr algn="ctr" defTabSz="848986" fontAlgn="auto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4"/>
            <a:ext cx="2311400" cy="365125"/>
          </a:xfrm>
          <a:prstGeom prst="rect">
            <a:avLst/>
          </a:prstGeom>
        </p:spPr>
        <p:txBody>
          <a:bodyPr vert="horz" lIns="84898" tIns="42449" rIns="84898" bIns="42449" rtlCol="0" anchor="ctr"/>
          <a:lstStyle>
            <a:lvl1pPr algn="r" defTabSz="848986" fontAlgn="auto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25AEAAD7-EB49-45BB-A7E5-547469A855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0" r:id="rId5"/>
    <p:sldLayoutId id="2147483691" r:id="rId6"/>
  </p:sldLayoutIdLst>
  <p:txStyles>
    <p:titleStyle>
      <a:lvl1pPr algn="ctr" defTabSz="847725" rtl="0" eaLnBrk="1" fontAlgn="base" latinLnBrk="1" hangingPunct="1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  <a:lvl2pPr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2pPr>
      <a:lvl3pPr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3pPr>
      <a:lvl4pPr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4pPr>
      <a:lvl5pPr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5pPr>
      <a:lvl6pPr marL="457200"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6pPr>
      <a:lvl7pPr marL="914400"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7pPr>
      <a:lvl8pPr marL="1371600"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8pPr>
      <a:lvl9pPr marL="1828800" algn="ctr" defTabSz="847725" rtl="0" eaLnBrk="1" fontAlgn="base" latinLnBrk="1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나눔고딕" charset="-127"/>
          <a:ea typeface="나눔고딕" charset="-127"/>
        </a:defRPr>
      </a:lvl9pPr>
    </p:titleStyle>
    <p:bodyStyle>
      <a:lvl1pPr marL="317500" indent="-317500" algn="l" defTabSz="847725" rtl="0" eaLnBrk="1" fontAlgn="base" latinLnBrk="1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688975" indent="-265113" algn="l" defTabSz="847725" rtl="0" eaLnBrk="1" fontAlgn="base" latinLnBrk="1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6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060450" indent="-211138" algn="l" defTabSz="847725" rtl="0" eaLnBrk="1" fontAlgn="base" latinLnBrk="1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484313" indent="-211138" algn="l" defTabSz="847725" rtl="0" eaLnBrk="1" fontAlgn="base" latinLnBrk="1" hangingPunct="1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1909763" indent="-211138" algn="l" defTabSz="847725" rtl="0" eaLnBrk="1" fontAlgn="base" latinLnBrk="1" hangingPunct="1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334712" indent="-212247" algn="l" defTabSz="848986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06" indent="-212247" algn="l" defTabSz="848986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699" indent="-212247" algn="l" defTabSz="848986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192" indent="-212247" algn="l" defTabSz="848986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493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8986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480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7973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466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6959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453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5946" algn="l" defTabSz="848986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pn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19" Type="http://schemas.openxmlformats.org/officeDocument/2006/relationships/image" Target="../media/image26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jpe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jpe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62.png"/><Relationship Id="rId26" Type="http://schemas.openxmlformats.org/officeDocument/2006/relationships/oleObject" Target="../embeddings/oleObject11.bin"/><Relationship Id="rId3" Type="http://schemas.openxmlformats.org/officeDocument/2006/relationships/image" Target="../media/image52.png"/><Relationship Id="rId21" Type="http://schemas.openxmlformats.org/officeDocument/2006/relationships/oleObject" Target="../embeddings/oleObject10.bin"/><Relationship Id="rId7" Type="http://schemas.openxmlformats.org/officeDocument/2006/relationships/image" Target="../media/image56.jpeg"/><Relationship Id="rId12" Type="http://schemas.openxmlformats.org/officeDocument/2006/relationships/image" Target="../media/image59.png"/><Relationship Id="rId17" Type="http://schemas.openxmlformats.org/officeDocument/2006/relationships/oleObject" Target="../embeddings/oleObject8.bin"/><Relationship Id="rId25" Type="http://schemas.openxmlformats.org/officeDocument/2006/relationships/image" Target="../media/image67.jpeg"/><Relationship Id="rId2" Type="http://schemas.openxmlformats.org/officeDocument/2006/relationships/image" Target="../media/image51.png"/><Relationship Id="rId16" Type="http://schemas.openxmlformats.org/officeDocument/2006/relationships/image" Target="../media/image61.pn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66.jpeg"/><Relationship Id="rId5" Type="http://schemas.openxmlformats.org/officeDocument/2006/relationships/image" Target="../media/image54.jpeg"/><Relationship Id="rId15" Type="http://schemas.openxmlformats.org/officeDocument/2006/relationships/oleObject" Target="../embeddings/oleObject7.bin"/><Relationship Id="rId23" Type="http://schemas.openxmlformats.org/officeDocument/2006/relationships/image" Target="../media/image65.png"/><Relationship Id="rId10" Type="http://schemas.openxmlformats.org/officeDocument/2006/relationships/image" Target="../media/image58.png"/><Relationship Id="rId19" Type="http://schemas.openxmlformats.org/officeDocument/2006/relationships/oleObject" Target="../embeddings/oleObject9.bin"/><Relationship Id="rId4" Type="http://schemas.openxmlformats.org/officeDocument/2006/relationships/image" Target="../media/image53.jpeg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0.png"/><Relationship Id="rId22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72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7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/>
        </p:nvCxnSpPr>
        <p:spPr>
          <a:xfrm>
            <a:off x="395288" y="3711575"/>
            <a:ext cx="91059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413" y="3979863"/>
            <a:ext cx="3276600" cy="240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 noChangeAspect="1"/>
          </p:cNvGrpSpPr>
          <p:nvPr/>
        </p:nvGrpSpPr>
        <p:grpSpPr bwMode="auto">
          <a:xfrm>
            <a:off x="6704013" y="6181725"/>
            <a:ext cx="2371725" cy="203200"/>
            <a:chOff x="395288" y="5486400"/>
            <a:chExt cx="2667000" cy="228600"/>
          </a:xfrm>
        </p:grpSpPr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668414" y="5486400"/>
              <a:ext cx="167803" cy="20359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4" y="24"/>
                </a:cxn>
                <a:cxn ang="0">
                  <a:pos x="20" y="24"/>
                </a:cxn>
                <a:cxn ang="0">
                  <a:pos x="26" y="2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30" y="30"/>
                </a:cxn>
                <a:cxn ang="0">
                  <a:pos x="30" y="44"/>
                </a:cxn>
                <a:cxn ang="0">
                  <a:pos x="30" y="60"/>
                </a:cxn>
                <a:cxn ang="0">
                  <a:pos x="30" y="82"/>
                </a:cxn>
                <a:cxn ang="0">
                  <a:pos x="30" y="104"/>
                </a:cxn>
                <a:cxn ang="0">
                  <a:pos x="30" y="120"/>
                </a:cxn>
                <a:cxn ang="0">
                  <a:pos x="30" y="128"/>
                </a:cxn>
                <a:cxn ang="0">
                  <a:pos x="44" y="128"/>
                </a:cxn>
                <a:cxn ang="0">
                  <a:pos x="64" y="128"/>
                </a:cxn>
                <a:cxn ang="0">
                  <a:pos x="76" y="128"/>
                </a:cxn>
                <a:cxn ang="0">
                  <a:pos x="76" y="120"/>
                </a:cxn>
                <a:cxn ang="0">
                  <a:pos x="76" y="104"/>
                </a:cxn>
                <a:cxn ang="0">
                  <a:pos x="76" y="82"/>
                </a:cxn>
                <a:cxn ang="0">
                  <a:pos x="76" y="60"/>
                </a:cxn>
                <a:cxn ang="0">
                  <a:pos x="76" y="44"/>
                </a:cxn>
                <a:cxn ang="0">
                  <a:pos x="76" y="30"/>
                </a:cxn>
                <a:cxn ang="0">
                  <a:pos x="76" y="24"/>
                </a:cxn>
                <a:cxn ang="0">
                  <a:pos x="78" y="24"/>
                </a:cxn>
                <a:cxn ang="0">
                  <a:pos x="82" y="24"/>
                </a:cxn>
                <a:cxn ang="0">
                  <a:pos x="84" y="24"/>
                </a:cxn>
                <a:cxn ang="0">
                  <a:pos x="90" y="24"/>
                </a:cxn>
                <a:cxn ang="0">
                  <a:pos x="96" y="24"/>
                </a:cxn>
                <a:cxn ang="0">
                  <a:pos x="102" y="24"/>
                </a:cxn>
                <a:cxn ang="0">
                  <a:pos x="106" y="24"/>
                </a:cxn>
                <a:cxn ang="0">
                  <a:pos x="106" y="16"/>
                </a:cxn>
                <a:cxn ang="0">
                  <a:pos x="106" y="8"/>
                </a:cxn>
                <a:cxn ang="0">
                  <a:pos x="106" y="0"/>
                </a:cxn>
                <a:cxn ang="0">
                  <a:pos x="96" y="0"/>
                </a:cxn>
                <a:cxn ang="0">
                  <a:pos x="78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6" h="128">
                  <a:moveTo>
                    <a:pt x="0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30"/>
                  </a:lnTo>
                  <a:lnTo>
                    <a:pt x="30" y="44"/>
                  </a:lnTo>
                  <a:lnTo>
                    <a:pt x="30" y="60"/>
                  </a:lnTo>
                  <a:lnTo>
                    <a:pt x="30" y="82"/>
                  </a:lnTo>
                  <a:lnTo>
                    <a:pt x="30" y="104"/>
                  </a:lnTo>
                  <a:lnTo>
                    <a:pt x="30" y="120"/>
                  </a:lnTo>
                  <a:lnTo>
                    <a:pt x="30" y="128"/>
                  </a:lnTo>
                  <a:lnTo>
                    <a:pt x="44" y="128"/>
                  </a:lnTo>
                  <a:lnTo>
                    <a:pt x="64" y="128"/>
                  </a:lnTo>
                  <a:lnTo>
                    <a:pt x="76" y="128"/>
                  </a:lnTo>
                  <a:lnTo>
                    <a:pt x="76" y="120"/>
                  </a:lnTo>
                  <a:lnTo>
                    <a:pt x="76" y="104"/>
                  </a:lnTo>
                  <a:lnTo>
                    <a:pt x="76" y="82"/>
                  </a:lnTo>
                  <a:lnTo>
                    <a:pt x="76" y="60"/>
                  </a:lnTo>
                  <a:lnTo>
                    <a:pt x="76" y="44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8" y="24"/>
                  </a:lnTo>
                  <a:lnTo>
                    <a:pt x="82" y="24"/>
                  </a:lnTo>
                  <a:lnTo>
                    <a:pt x="84" y="24"/>
                  </a:lnTo>
                  <a:lnTo>
                    <a:pt x="90" y="24"/>
                  </a:lnTo>
                  <a:lnTo>
                    <a:pt x="96" y="24"/>
                  </a:lnTo>
                  <a:lnTo>
                    <a:pt x="102" y="24"/>
                  </a:lnTo>
                  <a:lnTo>
                    <a:pt x="106" y="24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06" y="0"/>
                  </a:lnTo>
                  <a:lnTo>
                    <a:pt x="96" y="0"/>
                  </a:lnTo>
                  <a:lnTo>
                    <a:pt x="78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19" name="Freeform 13"/>
            <p:cNvSpPr>
              <a:spLocks noEditPoints="1"/>
            </p:cNvSpPr>
            <p:nvPr/>
          </p:nvSpPr>
          <p:spPr bwMode="auto">
            <a:xfrm>
              <a:off x="395288" y="5486400"/>
              <a:ext cx="244564" cy="203597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0" y="128"/>
                </a:cxn>
                <a:cxn ang="0">
                  <a:pos x="42" y="128"/>
                </a:cxn>
                <a:cxn ang="0">
                  <a:pos x="56" y="110"/>
                </a:cxn>
                <a:cxn ang="0">
                  <a:pos x="56" y="110"/>
                </a:cxn>
                <a:cxn ang="0">
                  <a:pos x="110" y="110"/>
                </a:cxn>
                <a:cxn ang="0">
                  <a:pos x="110" y="110"/>
                </a:cxn>
                <a:cxn ang="0">
                  <a:pos x="110" y="114"/>
                </a:cxn>
                <a:cxn ang="0">
                  <a:pos x="110" y="120"/>
                </a:cxn>
                <a:cxn ang="0">
                  <a:pos x="110" y="124"/>
                </a:cxn>
                <a:cxn ang="0">
                  <a:pos x="110" y="128"/>
                </a:cxn>
                <a:cxn ang="0">
                  <a:pos x="124" y="128"/>
                </a:cxn>
                <a:cxn ang="0">
                  <a:pos x="140" y="128"/>
                </a:cxn>
                <a:cxn ang="0">
                  <a:pos x="154" y="128"/>
                </a:cxn>
                <a:cxn ang="0">
                  <a:pos x="154" y="120"/>
                </a:cxn>
                <a:cxn ang="0">
                  <a:pos x="154" y="100"/>
                </a:cxn>
                <a:cxn ang="0">
                  <a:pos x="154" y="76"/>
                </a:cxn>
                <a:cxn ang="0">
                  <a:pos x="154" y="52"/>
                </a:cxn>
                <a:cxn ang="0">
                  <a:pos x="154" y="28"/>
                </a:cxn>
                <a:cxn ang="0">
                  <a:pos x="154" y="10"/>
                </a:cxn>
                <a:cxn ang="0">
                  <a:pos x="154" y="0"/>
                </a:cxn>
                <a:cxn ang="0">
                  <a:pos x="142" y="0"/>
                </a:cxn>
                <a:cxn ang="0">
                  <a:pos x="128" y="0"/>
                </a:cxn>
                <a:cxn ang="0">
                  <a:pos x="114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72" y="90"/>
                </a:cxn>
                <a:cxn ang="0">
                  <a:pos x="110" y="44"/>
                </a:cxn>
                <a:cxn ang="0">
                  <a:pos x="110" y="98"/>
                </a:cxn>
                <a:cxn ang="0">
                  <a:pos x="66" y="98"/>
                </a:cxn>
                <a:cxn ang="0">
                  <a:pos x="72" y="90"/>
                </a:cxn>
                <a:cxn ang="0">
                  <a:pos x="72" y="90"/>
                </a:cxn>
              </a:cxnLst>
              <a:rect l="0" t="0" r="r" b="b"/>
              <a:pathLst>
                <a:path w="154" h="128">
                  <a:moveTo>
                    <a:pt x="106" y="0"/>
                  </a:moveTo>
                  <a:lnTo>
                    <a:pt x="0" y="128"/>
                  </a:lnTo>
                  <a:lnTo>
                    <a:pt x="42" y="128"/>
                  </a:lnTo>
                  <a:lnTo>
                    <a:pt x="56" y="110"/>
                  </a:lnTo>
                  <a:lnTo>
                    <a:pt x="56" y="110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10" y="114"/>
                  </a:lnTo>
                  <a:lnTo>
                    <a:pt x="110" y="120"/>
                  </a:lnTo>
                  <a:lnTo>
                    <a:pt x="110" y="124"/>
                  </a:lnTo>
                  <a:lnTo>
                    <a:pt x="110" y="128"/>
                  </a:lnTo>
                  <a:lnTo>
                    <a:pt x="124" y="128"/>
                  </a:lnTo>
                  <a:lnTo>
                    <a:pt x="140" y="128"/>
                  </a:lnTo>
                  <a:lnTo>
                    <a:pt x="154" y="128"/>
                  </a:lnTo>
                  <a:lnTo>
                    <a:pt x="154" y="120"/>
                  </a:lnTo>
                  <a:lnTo>
                    <a:pt x="154" y="100"/>
                  </a:lnTo>
                  <a:lnTo>
                    <a:pt x="154" y="76"/>
                  </a:lnTo>
                  <a:lnTo>
                    <a:pt x="154" y="52"/>
                  </a:lnTo>
                  <a:lnTo>
                    <a:pt x="154" y="28"/>
                  </a:lnTo>
                  <a:lnTo>
                    <a:pt x="154" y="10"/>
                  </a:lnTo>
                  <a:lnTo>
                    <a:pt x="154" y="0"/>
                  </a:lnTo>
                  <a:lnTo>
                    <a:pt x="142" y="0"/>
                  </a:lnTo>
                  <a:lnTo>
                    <a:pt x="128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106" y="0"/>
                  </a:lnTo>
                  <a:close/>
                  <a:moveTo>
                    <a:pt x="72" y="90"/>
                  </a:moveTo>
                  <a:lnTo>
                    <a:pt x="110" y="44"/>
                  </a:lnTo>
                  <a:lnTo>
                    <a:pt x="110" y="98"/>
                  </a:lnTo>
                  <a:lnTo>
                    <a:pt x="66" y="98"/>
                  </a:lnTo>
                  <a:lnTo>
                    <a:pt x="72" y="90"/>
                  </a:lnTo>
                  <a:lnTo>
                    <a:pt x="72" y="9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864779" y="5486400"/>
              <a:ext cx="171373" cy="20359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0" y="28"/>
                </a:cxn>
                <a:cxn ang="0">
                  <a:pos x="0" y="52"/>
                </a:cxn>
                <a:cxn ang="0">
                  <a:pos x="0" y="76"/>
                </a:cxn>
                <a:cxn ang="0">
                  <a:pos x="0" y="100"/>
                </a:cxn>
                <a:cxn ang="0">
                  <a:pos x="0" y="120"/>
                </a:cxn>
                <a:cxn ang="0">
                  <a:pos x="0" y="128"/>
                </a:cxn>
                <a:cxn ang="0">
                  <a:pos x="10" y="128"/>
                </a:cxn>
                <a:cxn ang="0">
                  <a:pos x="30" y="128"/>
                </a:cxn>
                <a:cxn ang="0">
                  <a:pos x="54" y="128"/>
                </a:cxn>
                <a:cxn ang="0">
                  <a:pos x="80" y="128"/>
                </a:cxn>
                <a:cxn ang="0">
                  <a:pos x="98" y="128"/>
                </a:cxn>
                <a:cxn ang="0">
                  <a:pos x="108" y="128"/>
                </a:cxn>
                <a:cxn ang="0">
                  <a:pos x="108" y="122"/>
                </a:cxn>
                <a:cxn ang="0">
                  <a:pos x="108" y="112"/>
                </a:cxn>
                <a:cxn ang="0">
                  <a:pos x="108" y="106"/>
                </a:cxn>
                <a:cxn ang="0">
                  <a:pos x="98" y="106"/>
                </a:cxn>
                <a:cxn ang="0">
                  <a:pos x="84" y="106"/>
                </a:cxn>
                <a:cxn ang="0">
                  <a:pos x="66" y="106"/>
                </a:cxn>
                <a:cxn ang="0">
                  <a:pos x="52" y="106"/>
                </a:cxn>
                <a:cxn ang="0">
                  <a:pos x="46" y="106"/>
                </a:cxn>
                <a:cxn ang="0">
                  <a:pos x="46" y="24"/>
                </a:cxn>
                <a:cxn ang="0">
                  <a:pos x="52" y="24"/>
                </a:cxn>
                <a:cxn ang="0">
                  <a:pos x="66" y="24"/>
                </a:cxn>
                <a:cxn ang="0">
                  <a:pos x="84" y="24"/>
                </a:cxn>
                <a:cxn ang="0">
                  <a:pos x="98" y="24"/>
                </a:cxn>
                <a:cxn ang="0">
                  <a:pos x="108" y="24"/>
                </a:cxn>
                <a:cxn ang="0">
                  <a:pos x="108" y="16"/>
                </a:cxn>
                <a:cxn ang="0">
                  <a:pos x="108" y="6"/>
                </a:cxn>
                <a:cxn ang="0">
                  <a:pos x="108" y="0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54" y="0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8" h="128">
                  <a:moveTo>
                    <a:pt x="0" y="0"/>
                  </a:moveTo>
                  <a:lnTo>
                    <a:pt x="0" y="10"/>
                  </a:lnTo>
                  <a:lnTo>
                    <a:pt x="0" y="28"/>
                  </a:lnTo>
                  <a:lnTo>
                    <a:pt x="0" y="52"/>
                  </a:lnTo>
                  <a:lnTo>
                    <a:pt x="0" y="76"/>
                  </a:lnTo>
                  <a:lnTo>
                    <a:pt x="0" y="100"/>
                  </a:lnTo>
                  <a:lnTo>
                    <a:pt x="0" y="120"/>
                  </a:lnTo>
                  <a:lnTo>
                    <a:pt x="0" y="128"/>
                  </a:lnTo>
                  <a:lnTo>
                    <a:pt x="10" y="128"/>
                  </a:lnTo>
                  <a:lnTo>
                    <a:pt x="30" y="128"/>
                  </a:lnTo>
                  <a:lnTo>
                    <a:pt x="54" y="128"/>
                  </a:lnTo>
                  <a:lnTo>
                    <a:pt x="80" y="128"/>
                  </a:lnTo>
                  <a:lnTo>
                    <a:pt x="98" y="128"/>
                  </a:lnTo>
                  <a:lnTo>
                    <a:pt x="108" y="128"/>
                  </a:lnTo>
                  <a:lnTo>
                    <a:pt x="108" y="122"/>
                  </a:lnTo>
                  <a:lnTo>
                    <a:pt x="108" y="112"/>
                  </a:lnTo>
                  <a:lnTo>
                    <a:pt x="108" y="106"/>
                  </a:lnTo>
                  <a:lnTo>
                    <a:pt x="98" y="106"/>
                  </a:lnTo>
                  <a:lnTo>
                    <a:pt x="84" y="106"/>
                  </a:lnTo>
                  <a:lnTo>
                    <a:pt x="66" y="106"/>
                  </a:lnTo>
                  <a:lnTo>
                    <a:pt x="52" y="106"/>
                  </a:lnTo>
                  <a:lnTo>
                    <a:pt x="46" y="106"/>
                  </a:lnTo>
                  <a:lnTo>
                    <a:pt x="46" y="24"/>
                  </a:lnTo>
                  <a:lnTo>
                    <a:pt x="52" y="24"/>
                  </a:lnTo>
                  <a:lnTo>
                    <a:pt x="66" y="24"/>
                  </a:lnTo>
                  <a:lnTo>
                    <a:pt x="84" y="24"/>
                  </a:lnTo>
                  <a:lnTo>
                    <a:pt x="98" y="24"/>
                  </a:lnTo>
                  <a:lnTo>
                    <a:pt x="108" y="24"/>
                  </a:lnTo>
                  <a:lnTo>
                    <a:pt x="108" y="16"/>
                  </a:lnTo>
                  <a:lnTo>
                    <a:pt x="108" y="6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1128980" y="5556052"/>
              <a:ext cx="123175" cy="133945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72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0" y="84"/>
                </a:cxn>
              </a:cxnLst>
              <a:rect l="0" t="0" r="r" b="b"/>
              <a:pathLst>
                <a:path w="78" h="84">
                  <a:moveTo>
                    <a:pt x="0" y="84"/>
                  </a:moveTo>
                  <a:lnTo>
                    <a:pt x="0" y="0"/>
                  </a:lnTo>
                  <a:lnTo>
                    <a:pt x="14" y="0"/>
                  </a:lnTo>
                  <a:lnTo>
                    <a:pt x="14" y="72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0" y="8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2" name="Freeform 16"/>
            <p:cNvSpPr>
              <a:spLocks noEditPoints="1"/>
            </p:cNvSpPr>
            <p:nvPr/>
          </p:nvSpPr>
          <p:spPr bwMode="auto">
            <a:xfrm>
              <a:off x="1284288" y="5581055"/>
              <a:ext cx="133885" cy="108942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68" y="0"/>
                </a:cxn>
                <a:cxn ang="0">
                  <a:pos x="68" y="0"/>
                </a:cxn>
                <a:cxn ang="0">
                  <a:pos x="76" y="0"/>
                </a:cxn>
                <a:cxn ang="0">
                  <a:pos x="80" y="2"/>
                </a:cxn>
                <a:cxn ang="0">
                  <a:pos x="80" y="2"/>
                </a:cxn>
                <a:cxn ang="0">
                  <a:pos x="84" y="8"/>
                </a:cxn>
                <a:cxn ang="0">
                  <a:pos x="84" y="16"/>
                </a:cxn>
                <a:cxn ang="0">
                  <a:pos x="84" y="52"/>
                </a:cxn>
                <a:cxn ang="0">
                  <a:pos x="84" y="52"/>
                </a:cxn>
                <a:cxn ang="0">
                  <a:pos x="84" y="60"/>
                </a:cxn>
                <a:cxn ang="0">
                  <a:pos x="80" y="66"/>
                </a:cxn>
                <a:cxn ang="0">
                  <a:pos x="80" y="66"/>
                </a:cxn>
                <a:cxn ang="0">
                  <a:pos x="76" y="68"/>
                </a:cxn>
                <a:cxn ang="0">
                  <a:pos x="6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14" y="58"/>
                </a:cxn>
                <a:cxn ang="0">
                  <a:pos x="70" y="58"/>
                </a:cxn>
                <a:cxn ang="0">
                  <a:pos x="70" y="10"/>
                </a:cxn>
                <a:cxn ang="0">
                  <a:pos x="14" y="10"/>
                </a:cxn>
                <a:cxn ang="0">
                  <a:pos x="14" y="58"/>
                </a:cxn>
              </a:cxnLst>
              <a:rect l="0" t="0" r="r" b="b"/>
              <a:pathLst>
                <a:path w="84" h="68">
                  <a:moveTo>
                    <a:pt x="0" y="16"/>
                  </a:move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4" y="8"/>
                  </a:lnTo>
                  <a:lnTo>
                    <a:pt x="84" y="16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4" y="60"/>
                  </a:lnTo>
                  <a:lnTo>
                    <a:pt x="80" y="66"/>
                  </a:lnTo>
                  <a:lnTo>
                    <a:pt x="80" y="66"/>
                  </a:lnTo>
                  <a:lnTo>
                    <a:pt x="76" y="68"/>
                  </a:lnTo>
                  <a:lnTo>
                    <a:pt x="6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close/>
                  <a:moveTo>
                    <a:pt x="14" y="58"/>
                  </a:moveTo>
                  <a:lnTo>
                    <a:pt x="70" y="58"/>
                  </a:lnTo>
                  <a:lnTo>
                    <a:pt x="70" y="10"/>
                  </a:lnTo>
                  <a:lnTo>
                    <a:pt x="14" y="10"/>
                  </a:lnTo>
                  <a:lnTo>
                    <a:pt x="14" y="58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1462802" y="5581055"/>
              <a:ext cx="130315" cy="108942"/>
            </a:xfrm>
            <a:custGeom>
              <a:avLst/>
              <a:gdLst/>
              <a:ahLst/>
              <a:cxnLst>
                <a:cxn ang="0">
                  <a:pos x="68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8" y="58"/>
                </a:cxn>
                <a:cxn ang="0">
                  <a:pos x="68" y="40"/>
                </a:cxn>
                <a:cxn ang="0">
                  <a:pos x="40" y="40"/>
                </a:cxn>
                <a:cxn ang="0">
                  <a:pos x="40" y="30"/>
                </a:cxn>
                <a:cxn ang="0">
                  <a:pos x="82" y="30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80" y="60"/>
                </a:cxn>
                <a:cxn ang="0">
                  <a:pos x="78" y="66"/>
                </a:cxn>
                <a:cxn ang="0">
                  <a:pos x="78" y="66"/>
                </a:cxn>
                <a:cxn ang="0">
                  <a:pos x="72" y="68"/>
                </a:cxn>
                <a:cxn ang="0">
                  <a:pos x="64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10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10" y="0"/>
                </a:cxn>
                <a:cxn ang="0">
                  <a:pos x="1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72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8"/>
                </a:cxn>
                <a:cxn ang="0">
                  <a:pos x="82" y="14"/>
                </a:cxn>
                <a:cxn ang="0">
                  <a:pos x="82" y="16"/>
                </a:cxn>
                <a:cxn ang="0">
                  <a:pos x="68" y="20"/>
                </a:cxn>
                <a:cxn ang="0">
                  <a:pos x="68" y="10"/>
                </a:cxn>
              </a:cxnLst>
              <a:rect l="0" t="0" r="r" b="b"/>
              <a:pathLst>
                <a:path w="82" h="68">
                  <a:moveTo>
                    <a:pt x="68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8" y="58"/>
                  </a:lnTo>
                  <a:lnTo>
                    <a:pt x="68" y="40"/>
                  </a:lnTo>
                  <a:lnTo>
                    <a:pt x="40" y="40"/>
                  </a:lnTo>
                  <a:lnTo>
                    <a:pt x="40" y="30"/>
                  </a:lnTo>
                  <a:lnTo>
                    <a:pt x="82" y="30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0" y="60"/>
                  </a:lnTo>
                  <a:lnTo>
                    <a:pt x="78" y="66"/>
                  </a:lnTo>
                  <a:lnTo>
                    <a:pt x="78" y="66"/>
                  </a:lnTo>
                  <a:lnTo>
                    <a:pt x="72" y="68"/>
                  </a:lnTo>
                  <a:lnTo>
                    <a:pt x="64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10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4"/>
                  </a:lnTo>
                  <a:lnTo>
                    <a:pt x="82" y="16"/>
                  </a:lnTo>
                  <a:lnTo>
                    <a:pt x="68" y="20"/>
                  </a:lnTo>
                  <a:lnTo>
                    <a:pt x="68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4" name="Rectangle 18"/>
            <p:cNvSpPr>
              <a:spLocks noChangeArrowheads="1"/>
            </p:cNvSpPr>
            <p:nvPr/>
          </p:nvSpPr>
          <p:spPr bwMode="auto">
            <a:xfrm>
              <a:off x="1635960" y="5581055"/>
              <a:ext cx="19637" cy="108942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auto">
            <a:xfrm>
              <a:off x="1703795" y="5581055"/>
              <a:ext cx="119605" cy="108942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1851963" y="5581055"/>
              <a:ext cx="124960" cy="108942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68"/>
                </a:cxn>
                <a:cxn ang="0">
                  <a:pos x="32" y="68"/>
                </a:cxn>
                <a:cxn ang="0">
                  <a:pos x="32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78" y="0"/>
                </a:cxn>
                <a:cxn ang="0">
                  <a:pos x="78" y="10"/>
                </a:cxn>
                <a:cxn ang="0">
                  <a:pos x="46" y="10"/>
                </a:cxn>
              </a:cxnLst>
              <a:rect l="0" t="0" r="r" b="b"/>
              <a:pathLst>
                <a:path w="78" h="68">
                  <a:moveTo>
                    <a:pt x="46" y="10"/>
                  </a:moveTo>
                  <a:lnTo>
                    <a:pt x="46" y="68"/>
                  </a:lnTo>
                  <a:lnTo>
                    <a:pt x="32" y="68"/>
                  </a:lnTo>
                  <a:lnTo>
                    <a:pt x="32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0"/>
                  </a:lnTo>
                  <a:lnTo>
                    <a:pt x="46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7" name="Rectangle 21"/>
            <p:cNvSpPr>
              <a:spLocks noChangeArrowheads="1"/>
            </p:cNvSpPr>
            <p:nvPr/>
          </p:nvSpPr>
          <p:spPr bwMode="auto">
            <a:xfrm>
              <a:off x="2009055" y="5581055"/>
              <a:ext cx="17851" cy="108942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2075105" y="5581055"/>
              <a:ext cx="117819" cy="108942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4" y="10"/>
                </a:cxn>
                <a:cxn ang="0">
                  <a:pos x="14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8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4" y="10"/>
                  </a:lnTo>
                  <a:lnTo>
                    <a:pt x="14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8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2233983" y="5581055"/>
              <a:ext cx="119604" cy="108942"/>
            </a:xfrm>
            <a:custGeom>
              <a:avLst/>
              <a:gdLst/>
              <a:ahLst/>
              <a:cxnLst>
                <a:cxn ang="0">
                  <a:pos x="64" y="10"/>
                </a:cxn>
                <a:cxn ang="0">
                  <a:pos x="14" y="10"/>
                </a:cxn>
                <a:cxn ang="0">
                  <a:pos x="14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8" y="28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6" y="36"/>
                </a:cxn>
                <a:cxn ang="0">
                  <a:pos x="76" y="44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68" y="68"/>
                </a:cxn>
                <a:cxn ang="0">
                  <a:pos x="60" y="68"/>
                </a:cxn>
                <a:cxn ang="0">
                  <a:pos x="18" y="68"/>
                </a:cxn>
                <a:cxn ang="0">
                  <a:pos x="18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60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2" y="48"/>
                </a:cxn>
                <a:cxn ang="0">
                  <a:pos x="12" y="58"/>
                </a:cxn>
                <a:cxn ang="0">
                  <a:pos x="64" y="58"/>
                </a:cxn>
                <a:cxn ang="0">
                  <a:pos x="64" y="38"/>
                </a:cxn>
                <a:cxn ang="0">
                  <a:pos x="20" y="38"/>
                </a:cxn>
                <a:cxn ang="0">
                  <a:pos x="20" y="38"/>
                </a:cxn>
                <a:cxn ang="0">
                  <a:pos x="12" y="38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4" y="30"/>
                </a:cxn>
                <a:cxn ang="0">
                  <a:pos x="4" y="22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8"/>
                </a:cxn>
                <a:cxn ang="0">
                  <a:pos x="76" y="14"/>
                </a:cxn>
                <a:cxn ang="0">
                  <a:pos x="76" y="16"/>
                </a:cxn>
                <a:cxn ang="0">
                  <a:pos x="64" y="18"/>
                </a:cxn>
                <a:cxn ang="0">
                  <a:pos x="64" y="10"/>
                </a:cxn>
              </a:cxnLst>
              <a:rect l="0" t="0" r="r" b="b"/>
              <a:pathLst>
                <a:path w="76" h="68">
                  <a:moveTo>
                    <a:pt x="64" y="10"/>
                  </a:moveTo>
                  <a:lnTo>
                    <a:pt x="14" y="10"/>
                  </a:lnTo>
                  <a:lnTo>
                    <a:pt x="14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8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6" y="36"/>
                  </a:lnTo>
                  <a:lnTo>
                    <a:pt x="76" y="4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68" y="68"/>
                  </a:lnTo>
                  <a:lnTo>
                    <a:pt x="60" y="68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0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64" y="58"/>
                  </a:lnTo>
                  <a:lnTo>
                    <a:pt x="64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12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4" y="30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76" y="14"/>
                  </a:lnTo>
                  <a:lnTo>
                    <a:pt x="76" y="16"/>
                  </a:lnTo>
                  <a:lnTo>
                    <a:pt x="64" y="18"/>
                  </a:lnTo>
                  <a:lnTo>
                    <a:pt x="64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2410711" y="5661422"/>
              <a:ext cx="28562" cy="53578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8"/>
                </a:cxn>
                <a:cxn ang="0">
                  <a:pos x="6" y="34"/>
                </a:cxn>
                <a:cxn ang="0">
                  <a:pos x="0" y="34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34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8"/>
                  </a:lnTo>
                  <a:lnTo>
                    <a:pt x="6" y="34"/>
                  </a:lnTo>
                  <a:lnTo>
                    <a:pt x="0" y="34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31" name="Rectangle 25"/>
            <p:cNvSpPr>
              <a:spLocks noChangeArrowheads="1"/>
            </p:cNvSpPr>
            <p:nvPr/>
          </p:nvSpPr>
          <p:spPr bwMode="auto">
            <a:xfrm>
              <a:off x="2605292" y="5556052"/>
              <a:ext cx="21422" cy="133945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2687408" y="5581055"/>
              <a:ext cx="126744" cy="108942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2" y="26"/>
                </a:cxn>
                <a:cxn ang="0">
                  <a:pos x="12" y="68"/>
                </a:cxn>
                <a:cxn ang="0">
                  <a:pos x="0" y="68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60" y="44"/>
                </a:cxn>
                <a:cxn ang="0">
                  <a:pos x="60" y="44"/>
                </a:cxn>
                <a:cxn ang="0">
                  <a:pos x="64" y="48"/>
                </a:cxn>
                <a:cxn ang="0">
                  <a:pos x="64" y="48"/>
                </a:cxn>
                <a:cxn ang="0">
                  <a:pos x="68" y="54"/>
                </a:cxn>
                <a:cxn ang="0">
                  <a:pos x="68" y="54"/>
                </a:cxn>
                <a:cxn ang="0">
                  <a:pos x="68" y="48"/>
                </a:cxn>
                <a:cxn ang="0">
                  <a:pos x="68" y="48"/>
                </a:cxn>
                <a:cxn ang="0">
                  <a:pos x="68" y="42"/>
                </a:cxn>
                <a:cxn ang="0">
                  <a:pos x="68" y="0"/>
                </a:cxn>
                <a:cxn ang="0">
                  <a:pos x="80" y="0"/>
                </a:cxn>
                <a:cxn ang="0">
                  <a:pos x="80" y="68"/>
                </a:cxn>
                <a:cxn ang="0">
                  <a:pos x="70" y="68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80" h="68">
                  <a:moveTo>
                    <a:pt x="10" y="14"/>
                  </a:moveTo>
                  <a:lnTo>
                    <a:pt x="10" y="14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2" y="26"/>
                  </a:lnTo>
                  <a:lnTo>
                    <a:pt x="12" y="68"/>
                  </a:lnTo>
                  <a:lnTo>
                    <a:pt x="0" y="68"/>
                  </a:lnTo>
                  <a:lnTo>
                    <a:pt x="0" y="0"/>
                  </a:lnTo>
                  <a:lnTo>
                    <a:pt x="10" y="0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8" y="48"/>
                  </a:lnTo>
                  <a:lnTo>
                    <a:pt x="68" y="48"/>
                  </a:lnTo>
                  <a:lnTo>
                    <a:pt x="68" y="42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68"/>
                  </a:lnTo>
                  <a:lnTo>
                    <a:pt x="70" y="68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2862352" y="5581055"/>
              <a:ext cx="117819" cy="108942"/>
            </a:xfrm>
            <a:custGeom>
              <a:avLst/>
              <a:gdLst/>
              <a:ahLst/>
              <a:cxnLst>
                <a:cxn ang="0">
                  <a:pos x="62" y="10"/>
                </a:cxn>
                <a:cxn ang="0">
                  <a:pos x="12" y="10"/>
                </a:cxn>
                <a:cxn ang="0">
                  <a:pos x="12" y="58"/>
                </a:cxn>
                <a:cxn ang="0">
                  <a:pos x="62" y="58"/>
                </a:cxn>
                <a:cxn ang="0">
                  <a:pos x="62" y="42"/>
                </a:cxn>
                <a:cxn ang="0">
                  <a:pos x="74" y="44"/>
                </a:cxn>
                <a:cxn ang="0">
                  <a:pos x="74" y="52"/>
                </a:cxn>
                <a:cxn ang="0">
                  <a:pos x="74" y="52"/>
                </a:cxn>
                <a:cxn ang="0">
                  <a:pos x="74" y="60"/>
                </a:cxn>
                <a:cxn ang="0">
                  <a:pos x="70" y="66"/>
                </a:cxn>
                <a:cxn ang="0">
                  <a:pos x="70" y="66"/>
                </a:cxn>
                <a:cxn ang="0">
                  <a:pos x="66" y="68"/>
                </a:cxn>
                <a:cxn ang="0">
                  <a:pos x="58" y="68"/>
                </a:cxn>
                <a:cxn ang="0">
                  <a:pos x="16" y="68"/>
                </a:cxn>
                <a:cxn ang="0">
                  <a:pos x="16" y="68"/>
                </a:cxn>
                <a:cxn ang="0">
                  <a:pos x="8" y="68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0" y="60"/>
                </a:cxn>
                <a:cxn ang="0">
                  <a:pos x="0" y="5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8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6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66" y="0"/>
                </a:cxn>
                <a:cxn ang="0">
                  <a:pos x="70" y="2"/>
                </a:cxn>
                <a:cxn ang="0">
                  <a:pos x="70" y="2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74" y="22"/>
                </a:cxn>
                <a:cxn ang="0">
                  <a:pos x="62" y="24"/>
                </a:cxn>
                <a:cxn ang="0">
                  <a:pos x="62" y="10"/>
                </a:cxn>
              </a:cxnLst>
              <a:rect l="0" t="0" r="r" b="b"/>
              <a:pathLst>
                <a:path w="74" h="68">
                  <a:moveTo>
                    <a:pt x="62" y="10"/>
                  </a:moveTo>
                  <a:lnTo>
                    <a:pt x="12" y="10"/>
                  </a:lnTo>
                  <a:lnTo>
                    <a:pt x="12" y="58"/>
                  </a:lnTo>
                  <a:lnTo>
                    <a:pt x="62" y="58"/>
                  </a:lnTo>
                  <a:lnTo>
                    <a:pt x="62" y="42"/>
                  </a:lnTo>
                  <a:lnTo>
                    <a:pt x="74" y="44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60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66" y="68"/>
                  </a:lnTo>
                  <a:lnTo>
                    <a:pt x="58" y="68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8" y="68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6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6" y="0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74" y="22"/>
                  </a:lnTo>
                  <a:lnTo>
                    <a:pt x="62" y="24"/>
                  </a:lnTo>
                  <a:lnTo>
                    <a:pt x="62" y="1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3033726" y="5661422"/>
              <a:ext cx="28562" cy="285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2" y="18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2" y="0"/>
                </a:cxn>
              </a:cxnLst>
              <a:rect l="0" t="0" r="r" b="b"/>
              <a:pathLst>
                <a:path w="18" h="18">
                  <a:moveTo>
                    <a:pt x="12" y="0"/>
                  </a:move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 defTabSz="848986" eaLnBrk="1" fontAlgn="auto" latinLnBrk="1" hangingPunct="1">
                <a:lnSpc>
                  <a:spcPct val="104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Font typeface="Wingdings" pitchFamily="2" charset="2"/>
                <a:buNone/>
                <a:defRPr/>
              </a:pPr>
              <a:endParaRPr kumimoji="0" lang="en-US" dirty="0"/>
            </a:p>
          </p:txBody>
        </p:sp>
      </p:grpSp>
      <p:sp>
        <p:nvSpPr>
          <p:cNvPr id="35" name="제목 1"/>
          <p:cNvSpPr>
            <a:spLocks noGrp="1"/>
          </p:cNvSpPr>
          <p:nvPr>
            <p:ph type="ctrTitle"/>
          </p:nvPr>
        </p:nvSpPr>
        <p:spPr>
          <a:xfrm>
            <a:off x="263525" y="769938"/>
            <a:ext cx="9191625" cy="71596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>
            <a:noAutofit/>
          </a:bodyPr>
          <a:lstStyle/>
          <a:p>
            <a:pPr algn="l" eaLnBrk="1" hangingPunct="1">
              <a:defRPr/>
            </a:pPr>
            <a:r>
              <a:rPr lang="en-US" altLang="ko-KR" sz="3900" b="1">
                <a:solidFill>
                  <a:srgbClr val="1D314E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lang="en-US" altLang="ko-KR" sz="3900" b="1" dirty="0">
                <a:solidFill>
                  <a:srgbClr val="1D314E"/>
                </a:solidFill>
                <a:latin typeface="HYHeadLine-Medium" panose="020B0600000101010101" charset="-127"/>
                <a:ea typeface="HYHeadLine-Medium" panose="020B0600000101010101" charset="-127"/>
              </a:rPr>
              <a:t>LOGISTICS, INC. </a:t>
            </a:r>
            <a:r>
              <a:rPr lang="ko-KR" altLang="en-US" sz="3900" b="1" dirty="0">
                <a:solidFill>
                  <a:srgbClr val="1D314E"/>
                </a:solidFill>
                <a:latin typeface="HYHeadLine-Medium" panose="020B0600000101010101" charset="-127"/>
                <a:ea typeface="HYHeadLine-Medium" panose="020B0600000101010101" charset="-127"/>
              </a:rPr>
              <a:t>소개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4963" y="3725863"/>
            <a:ext cx="652621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latinLnBrk="1" hangingPunct="1">
              <a:defRPr/>
            </a:pPr>
            <a:r>
              <a:rPr kumimoji="0" lang="en-US" altLang="ko-KR" sz="1200"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</a:rPr>
              <a:t>4</a:t>
            </a:r>
            <a:r>
              <a:rPr kumimoji="0" lang="ko-KR" alt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kumimoji="0" lang="en-US" altLang="ko-KR" sz="1200"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</a:rPr>
              <a:t> 2025</a:t>
            </a:r>
            <a:r>
              <a:rPr kumimoji="0" lang="ko-KR" alt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kumimoji="0" lang="ko-KR" alt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"/>
    </mc:Choice>
    <mc:Fallback xmlns="">
      <p:transition spd="slow" advTm="1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44" y="0"/>
            <a:ext cx="9897556" cy="6858000"/>
          </a:xfrm>
          <a:prstGeom prst="rect">
            <a:avLst/>
          </a:prstGeom>
        </p:spPr>
      </p:pic>
      <p:sp>
        <p:nvSpPr>
          <p:cNvPr id="10243" name="제목 1"/>
          <p:cNvSpPr txBox="1">
            <a:spLocks/>
          </p:cNvSpPr>
          <p:nvPr/>
        </p:nvSpPr>
        <p:spPr bwMode="auto">
          <a:xfrm>
            <a:off x="441325" y="320675"/>
            <a:ext cx="822483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4898" tIns="42449" rIns="84898" bIns="42449"/>
          <a:lstStyle/>
          <a:p>
            <a:pPr eaLnBrk="1" latinLnBrk="1" hangingPunct="1"/>
            <a:r>
              <a:rPr kumimoji="0" lang="en-US" altLang="ko-KR" sz="2600" b="1">
                <a:solidFill>
                  <a:srgbClr val="1D314E"/>
                </a:solidFill>
                <a:latin typeface="HYHeadLine-Medium" panose="020B0600000101010101" charset="-127"/>
                <a:ea typeface="HYHeadLine-Medium" panose="020B0600000101010101" charset="-127"/>
              </a:rPr>
              <a:t>INDEX</a:t>
            </a:r>
            <a:endParaRPr kumimoji="0" lang="ko-KR" altLang="en-US" sz="2600" b="1">
              <a:solidFill>
                <a:srgbClr val="1D314E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0244" name="Text Box 25"/>
          <p:cNvSpPr txBox="1">
            <a:spLocks noChangeArrowheads="1"/>
          </p:cNvSpPr>
          <p:nvPr/>
        </p:nvSpPr>
        <p:spPr bwMode="auto">
          <a:xfrm>
            <a:off x="2032000" y="838200"/>
            <a:ext cx="4602163" cy="393954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defTabSz="915988" latinLnBrk="1">
              <a:lnSpc>
                <a:spcPts val="1200"/>
              </a:lnSpc>
              <a:spcBef>
                <a:spcPts val="200"/>
              </a:spcBef>
            </a:pPr>
            <a:endParaRPr kumimoji="0" lang="ko-KR" altLang="en-US" sz="1400" dirty="0">
              <a:solidFill>
                <a:srgbClr val="000066"/>
              </a:solidFill>
            </a:endParaRPr>
          </a:p>
          <a:p>
            <a:pPr marL="342900" indent="-342900" defTabSz="915988" latinLnBrk="1">
              <a:lnSpc>
                <a:spcPts val="1100"/>
              </a:lnSpc>
              <a:spcBef>
                <a:spcPts val="200"/>
              </a:spcBef>
            </a:pPr>
            <a:endParaRPr kumimoji="0" lang="en-US" altLang="ko-KR" sz="1400" dirty="0">
              <a:solidFill>
                <a:srgbClr val="000066"/>
              </a:solidFill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회사 연혁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해외 네트워크 현황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조직도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ko-KR" altLang="en-US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매출 현황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항공 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해상 실적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네트워크 및 시설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장비 현황</a:t>
            </a:r>
            <a:endParaRPr kumimoji="0" lang="ko-KR" altLang="en-US" sz="14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면허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 / </a:t>
            </a: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보험 현황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시스템 현황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사업 영역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항공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해상 통합 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VISIBILITY </a:t>
            </a: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확보를 위한 </a:t>
            </a:r>
            <a:r>
              <a:rPr kumimoji="0" lang="en-US" altLang="ko-KR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EDI </a:t>
            </a: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구축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r>
              <a:rPr kumimoji="0" lang="ko-KR" altLang="en-US" sz="1400" dirty="0">
                <a:solidFill>
                  <a:srgbClr val="000066"/>
                </a:solidFill>
                <a:latin typeface="HYHeadLine-Medium" panose="020B0600000101010101" charset="-127"/>
                <a:ea typeface="HYHeadLine-Medium" panose="020B0600000101010101" charset="-127"/>
              </a:rPr>
              <a:t>핵심 역량</a:t>
            </a: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342900" indent="-342900" defTabSz="915988" latinLnBrk="1">
              <a:lnSpc>
                <a:spcPts val="1100"/>
              </a:lnSpc>
              <a:buFontTx/>
              <a:buAutoNum type="arabicPeriod"/>
            </a:pPr>
            <a:endParaRPr kumimoji="0" lang="en-US" altLang="ko-KR" sz="1400" dirty="0">
              <a:solidFill>
                <a:srgbClr val="000066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"/>
    </mc:Choice>
    <mc:Fallback xmlns="">
      <p:transition spd="slow" advTm="79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64">
            <a:extLst>
              <a:ext uri="{FF2B5EF4-FFF2-40B4-BE49-F238E27FC236}">
                <a16:creationId xmlns:a16="http://schemas.microsoft.com/office/drawing/2014/main" id="{812F96B6-7A22-438E-989A-C8FB4DDBCE7C}"/>
              </a:ext>
            </a:extLst>
          </p:cNvPr>
          <p:cNvSpPr/>
          <p:nvPr/>
        </p:nvSpPr>
        <p:spPr bwMode="auto">
          <a:xfrm>
            <a:off x="280988" y="711200"/>
            <a:ext cx="9318625" cy="59610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eaLnBrk="1" latinLnBrk="1" hangingPunct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39" name="TextBox 58">
            <a:extLst>
              <a:ext uri="{FF2B5EF4-FFF2-40B4-BE49-F238E27FC236}">
                <a16:creationId xmlns:a16="http://schemas.microsoft.com/office/drawing/2014/main" id="{B14D9B01-D28B-466B-8CE8-2FA407F57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363" y="582990"/>
            <a:ext cx="2317750" cy="3381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회사 연혁</a:t>
            </a:r>
            <a:endParaRPr kumimoji="0" lang="en-US" altLang="ko-KR" sz="16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68" name="Rectangle 1">
            <a:extLst>
              <a:ext uri="{FF2B5EF4-FFF2-40B4-BE49-F238E27FC236}">
                <a16:creationId xmlns:a16="http://schemas.microsoft.com/office/drawing/2014/main" id="{48FABCB9-9B3E-4E58-BD2D-1732B22B3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85738"/>
            <a:ext cx="1841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latinLnBrk="1" hangingPunct="1">
              <a:spcBef>
                <a:spcPts val="275"/>
              </a:spcBef>
              <a:spcAft>
                <a:spcPts val="88"/>
              </a:spcAft>
            </a:pPr>
            <a:endParaRPr kumimoji="0" lang="en-US" altLang="ko-KR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69" name="Rectangle 61">
            <a:extLst>
              <a:ext uri="{FF2B5EF4-FFF2-40B4-BE49-F238E27FC236}">
                <a16:creationId xmlns:a16="http://schemas.microsoft.com/office/drawing/2014/main" id="{768D7D02-06F6-47EA-9D79-B8F8DCA2A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latinLnBrk="1" hangingPunct="1"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70" name="Text Box 27">
            <a:extLst>
              <a:ext uri="{FF2B5EF4-FFF2-40B4-BE49-F238E27FC236}">
                <a16:creationId xmlns:a16="http://schemas.microsoft.com/office/drawing/2014/main" id="{4F1EEE84-586A-4F55-AEAC-60AA0D3D1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621675"/>
            <a:ext cx="5670550" cy="4236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MONTERREY MX BRANCH OPEN [5</a:t>
            </a:r>
            <a:r>
              <a:rPr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]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ATLANTA/GA OPEN(</a:t>
            </a: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6</a:t>
            </a:r>
            <a:r>
              <a:rPr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VIETNAM, THAILAND BRANCH OPEN (3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USA NEWBERRY BRANCH OPEN (10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CHINA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홍콩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천진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  <a:r>
              <a:rPr lang="ko-KR" altLang="en-US" sz="1100" dirty="0">
                <a:latin typeface="HYHeadLine-Medium" panose="020B0600000101010101" charset="-127"/>
                <a:ea typeface="HYHeadLine-Medium" panose="020B0600000101010101" charset="-127"/>
              </a:rPr>
              <a:t>청도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지점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OPEN (5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 ,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중국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1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급 항공 대리점 취득</a:t>
            </a:r>
            <a:endParaRPr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CHINA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상해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지점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OPEN (10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lang="en-US" altLang="ko-KR" sz="1100" dirty="0">
                <a:latin typeface="HYHeadLine-Medium" panose="020B0600000101010101" charset="-127"/>
                <a:ea typeface="HYHeadLine-Medium" panose="020B0600000101010101" charset="-127"/>
              </a:rPr>
              <a:t>QUERETARO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법인 설립 및 직원 파견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: SEDAM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법인 직접 지원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ko-KR" altLang="en-US" sz="1100" dirty="0" err="1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미세관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보세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(CFS)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창고 면허 취득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KOREA AEO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인증 취득</a:t>
            </a:r>
            <a:endParaRPr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LOGISTICS KOREA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설립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(10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HAZMAT (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위험물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운송 면허 취득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(CALIFORNIA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주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USA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미세관 보안 인증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(C-TPAT)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취득 </a:t>
            </a:r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ea typeface="HYHeadLine-Medium" panose="020B0600000101010101" charset="-127"/>
              </a:rPr>
              <a:t>–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한국계 업체중 선두</a:t>
            </a:r>
            <a:endParaRPr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TIJUANA,MEXICO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사무실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창고 설립 및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MX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무관세 면허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마낄라도라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취득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SAMEX IN-HOUSE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직원 전진 배치  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LOGISTICS, INC.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사명변경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(7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 </a:t>
            </a:r>
          </a:p>
          <a:p>
            <a:pPr defTabSz="914400" eaLnBrk="1" hangingPunct="1">
              <a:lnSpc>
                <a:spcPct val="165000"/>
              </a:lnSpc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SAN DIEGO W/H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및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YARD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확장 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B98D6438-7B96-4ACB-A6EA-641D11FD4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4748126"/>
            <a:ext cx="6557962" cy="1997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SAMEX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지정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3PL AWARD ( ~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현재 </a:t>
            </a: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: 22</a:t>
            </a:r>
            <a:r>
              <a:rPr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경과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SAMEX TRUCKING BIZ.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시작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(LAX -&gt; SAMEX Door SVC : ~</a:t>
            </a:r>
            <a:r>
              <a:rPr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현재 </a:t>
            </a:r>
            <a:r>
              <a:rPr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26</a:t>
            </a:r>
            <a:r>
              <a:rPr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경과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FMC &amp; NVOCC LICENSE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취득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 FREIGHT FORWARDING SERVICE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시작      </a:t>
            </a:r>
          </a:p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SAN DIEGO, BRANCH OPEN</a:t>
            </a:r>
            <a:endParaRPr lang="ko-KR" altLang="en-US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WAREHOUSE &amp; DISTRIBUTION SERVICE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시작</a:t>
            </a:r>
          </a:p>
          <a:p>
            <a:pPr marL="273050" indent="-342900" defTabSz="914400" eaLnBrk="1" latinLnBrk="1" hangingPunct="1">
              <a:lnSpc>
                <a:spcPct val="16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ACCEL TRANSPORT CO.INC.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설립 </a:t>
            </a: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California, USA</a:t>
            </a:r>
          </a:p>
          <a:p>
            <a:pPr marL="273050" indent="-342900" defTabSz="914400" eaLnBrk="1" latinLnBrk="1" hangingPunct="1">
              <a:lnSpc>
                <a:spcPct val="135000"/>
              </a:lnSpc>
              <a:defRPr/>
            </a:pPr>
            <a:r>
              <a:rPr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LTL &amp; FCL TRUCKING SERVICE </a:t>
            </a:r>
            <a:r>
              <a:rPr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시작</a:t>
            </a:r>
            <a:r>
              <a:rPr lang="ko-KR" altLang="en-US" sz="11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</a:p>
        </p:txBody>
      </p:sp>
      <p:sp>
        <p:nvSpPr>
          <p:cNvPr id="11272" name="AutoShape 8">
            <a:extLst>
              <a:ext uri="{FF2B5EF4-FFF2-40B4-BE49-F238E27FC236}">
                <a16:creationId xmlns:a16="http://schemas.microsoft.com/office/drawing/2014/main" id="{C0258ADA-561E-4FA1-AC99-C7D4130CF0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2911388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2009</a:t>
            </a:r>
          </a:p>
        </p:txBody>
      </p:sp>
      <p:sp>
        <p:nvSpPr>
          <p:cNvPr id="11273" name="AutoShape 8">
            <a:extLst>
              <a:ext uri="{FF2B5EF4-FFF2-40B4-BE49-F238E27FC236}">
                <a16:creationId xmlns:a16="http://schemas.microsoft.com/office/drawing/2014/main" id="{C815F905-DE2B-4351-85E7-2CAE1DEF3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850" y="3501938"/>
            <a:ext cx="1141413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endParaRPr lang="en-US" altLang="ko-KR" sz="1400" b="1" i="1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74" name="AutoShape 8">
            <a:extLst>
              <a:ext uri="{FF2B5EF4-FFF2-40B4-BE49-F238E27FC236}">
                <a16:creationId xmlns:a16="http://schemas.microsoft.com/office/drawing/2014/main" id="{35C8595B-1FE5-41ED-913F-E3765793E7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4257588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2005</a:t>
            </a:r>
          </a:p>
        </p:txBody>
      </p:sp>
      <p:sp>
        <p:nvSpPr>
          <p:cNvPr id="11275" name="AutoShape 8">
            <a:extLst>
              <a:ext uri="{FF2B5EF4-FFF2-40B4-BE49-F238E27FC236}">
                <a16:creationId xmlns:a16="http://schemas.microsoft.com/office/drawing/2014/main" id="{063C7FB3-0233-43D4-BFFB-424DF8D16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0825" y="4556038"/>
            <a:ext cx="1382713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2004</a:t>
            </a:r>
          </a:p>
        </p:txBody>
      </p:sp>
      <p:sp>
        <p:nvSpPr>
          <p:cNvPr id="11276" name="AutoShape 8">
            <a:extLst>
              <a:ext uri="{FF2B5EF4-FFF2-40B4-BE49-F238E27FC236}">
                <a16:creationId xmlns:a16="http://schemas.microsoft.com/office/drawing/2014/main" id="{57EE2594-A3D2-4B0B-8FBF-25D9E8930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5408526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1996</a:t>
            </a:r>
          </a:p>
        </p:txBody>
      </p:sp>
      <p:sp>
        <p:nvSpPr>
          <p:cNvPr id="11277" name="AutoShape 8">
            <a:extLst>
              <a:ext uri="{FF2B5EF4-FFF2-40B4-BE49-F238E27FC236}">
                <a16:creationId xmlns:a16="http://schemas.microsoft.com/office/drawing/2014/main" id="{E217264E-DCE7-4223-92DE-CD1DD36B7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5667288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1994</a:t>
            </a:r>
            <a:endParaRPr lang="en-US" altLang="ko-KR" sz="1400" b="1" i="1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78" name="AutoShape 8">
            <a:extLst>
              <a:ext uri="{FF2B5EF4-FFF2-40B4-BE49-F238E27FC236}">
                <a16:creationId xmlns:a16="http://schemas.microsoft.com/office/drawing/2014/main" id="{1F6D9DF9-F9B7-48F6-A08A-1BE001902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5927638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1993</a:t>
            </a:r>
            <a:endParaRPr lang="en-US" altLang="ko-KR" sz="1400" b="1" i="1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79" name="AutoShape 8">
            <a:extLst>
              <a:ext uri="{FF2B5EF4-FFF2-40B4-BE49-F238E27FC236}">
                <a16:creationId xmlns:a16="http://schemas.microsoft.com/office/drawing/2014/main" id="{3779EF52-6A60-43EF-8B5C-11BE7B6F5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6192751"/>
            <a:ext cx="1235075" cy="249237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1990</a:t>
            </a:r>
            <a:endParaRPr lang="en-US" altLang="ko-KR" sz="1400" b="1" i="1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1280" name="AutoShape 8">
            <a:extLst>
              <a:ext uri="{FF2B5EF4-FFF2-40B4-BE49-F238E27FC236}">
                <a16:creationId xmlns:a16="http://schemas.microsoft.com/office/drawing/2014/main" id="{00FA39F1-397B-40AC-AF0A-CCFA95FC9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1150" y="3462251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2007</a:t>
            </a:r>
          </a:p>
        </p:txBody>
      </p:sp>
      <p:sp>
        <p:nvSpPr>
          <p:cNvPr id="11281" name="AutoShape 8">
            <a:extLst>
              <a:ext uri="{FF2B5EF4-FFF2-40B4-BE49-F238E27FC236}">
                <a16:creationId xmlns:a16="http://schemas.microsoft.com/office/drawing/2014/main" id="{2CE63FB5-95CE-4FB9-B682-6EE5C72F5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4840201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2003</a:t>
            </a:r>
          </a:p>
        </p:txBody>
      </p:sp>
      <p:sp>
        <p:nvSpPr>
          <p:cNvPr id="11282" name="AutoShape 8">
            <a:extLst>
              <a:ext uri="{FF2B5EF4-FFF2-40B4-BE49-F238E27FC236}">
                <a16:creationId xmlns:a16="http://schemas.microsoft.com/office/drawing/2014/main" id="{C24FF1D8-651B-46AC-9916-83D6388E04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2622463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2011</a:t>
            </a:r>
          </a:p>
        </p:txBody>
      </p:sp>
      <p:sp>
        <p:nvSpPr>
          <p:cNvPr id="11283" name="AutoShape 8">
            <a:extLst>
              <a:ext uri="{FF2B5EF4-FFF2-40B4-BE49-F238E27FC236}">
                <a16:creationId xmlns:a16="http://schemas.microsoft.com/office/drawing/2014/main" id="{A6D583AD-AB44-4EC2-BAEF-4D1CC749D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2082713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 dirty="0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2013</a:t>
            </a:r>
          </a:p>
        </p:txBody>
      </p:sp>
      <p:sp>
        <p:nvSpPr>
          <p:cNvPr id="11284" name="AutoShape 8">
            <a:extLst>
              <a:ext uri="{FF2B5EF4-FFF2-40B4-BE49-F238E27FC236}">
                <a16:creationId xmlns:a16="http://schemas.microsoft.com/office/drawing/2014/main" id="{78E0A3D5-1C49-49B1-AC66-36AF4F8D0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2360526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2012</a:t>
            </a:r>
          </a:p>
        </p:txBody>
      </p:sp>
      <p:sp>
        <p:nvSpPr>
          <p:cNvPr id="11285" name="AutoShape 8">
            <a:extLst>
              <a:ext uri="{FF2B5EF4-FFF2-40B4-BE49-F238E27FC236}">
                <a16:creationId xmlns:a16="http://schemas.microsoft.com/office/drawing/2014/main" id="{2F5EF6C8-F280-475C-AC4D-018921789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5119601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1999</a:t>
            </a:r>
          </a:p>
        </p:txBody>
      </p:sp>
      <p:sp>
        <p:nvSpPr>
          <p:cNvPr id="11286" name="AutoShape 8">
            <a:extLst>
              <a:ext uri="{FF2B5EF4-FFF2-40B4-BE49-F238E27FC236}">
                <a16:creationId xmlns:a16="http://schemas.microsoft.com/office/drawing/2014/main" id="{735D1F63-DD34-4432-A82F-D0F61750E4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1798551"/>
            <a:ext cx="1235075" cy="233362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2015</a:t>
            </a:r>
          </a:p>
        </p:txBody>
      </p:sp>
      <p:sp>
        <p:nvSpPr>
          <p:cNvPr id="62" name="Line 42">
            <a:extLst>
              <a:ext uri="{FF2B5EF4-FFF2-40B4-BE49-F238E27FC236}">
                <a16:creationId xmlns:a16="http://schemas.microsoft.com/office/drawing/2014/main" id="{DFE2FC46-1A04-47A6-A55D-330905D145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9738" y="3165389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4" name="Line 49">
            <a:extLst>
              <a:ext uri="{FF2B5EF4-FFF2-40B4-BE49-F238E27FC236}">
                <a16:creationId xmlns:a16="http://schemas.microsoft.com/office/drawing/2014/main" id="{EAE94AFD-16BC-4680-8BAC-1F393CC30934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4224251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5" name="Line 51">
            <a:extLst>
              <a:ext uri="{FF2B5EF4-FFF2-40B4-BE49-F238E27FC236}">
                <a16:creationId xmlns:a16="http://schemas.microsoft.com/office/drawing/2014/main" id="{C5BB4D5F-202D-4101-84FD-E641177A8ACD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4787813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6" name="Line 52">
            <a:extLst>
              <a:ext uri="{FF2B5EF4-FFF2-40B4-BE49-F238E27FC236}">
                <a16:creationId xmlns:a16="http://schemas.microsoft.com/office/drawing/2014/main" id="{DDEC8942-8E1B-4174-835D-58B325E80329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5640301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7" name="Line 53">
            <a:extLst>
              <a:ext uri="{FF2B5EF4-FFF2-40B4-BE49-F238E27FC236}">
                <a16:creationId xmlns:a16="http://schemas.microsoft.com/office/drawing/2014/main" id="{FF29772B-4B8D-4605-A133-5D73A9C17AB9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5905413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8" name="Line 54">
            <a:extLst>
              <a:ext uri="{FF2B5EF4-FFF2-40B4-BE49-F238E27FC236}">
                <a16:creationId xmlns:a16="http://schemas.microsoft.com/office/drawing/2014/main" id="{45A1ACC1-B12E-4002-BC4A-5494BE93B33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6161001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79" name="Line 56">
            <a:extLst>
              <a:ext uri="{FF2B5EF4-FFF2-40B4-BE49-F238E27FC236}">
                <a16:creationId xmlns:a16="http://schemas.microsoft.com/office/drawing/2014/main" id="{2083042C-6180-439A-8563-CD92517BC919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2884402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80" name="Line 56">
            <a:extLst>
              <a:ext uri="{FF2B5EF4-FFF2-40B4-BE49-F238E27FC236}">
                <a16:creationId xmlns:a16="http://schemas.microsoft.com/office/drawing/2014/main" id="{CE23A9C2-5D88-490A-8A87-798D7C685B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2616114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81" name="Line 50">
            <a:extLst>
              <a:ext uri="{FF2B5EF4-FFF2-40B4-BE49-F238E27FC236}">
                <a16:creationId xmlns:a16="http://schemas.microsoft.com/office/drawing/2014/main" id="{2C68FC22-E64D-4F05-B2A2-0FD39E59A04E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5367251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82" name="Line 56">
            <a:extLst>
              <a:ext uri="{FF2B5EF4-FFF2-40B4-BE49-F238E27FC236}">
                <a16:creationId xmlns:a16="http://schemas.microsoft.com/office/drawing/2014/main" id="{F86A2923-E2CD-4C18-BD1F-E37ADFBEEEEE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1325" y="2335127"/>
            <a:ext cx="6489700" cy="1587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84" name="Line 51">
            <a:extLst>
              <a:ext uri="{FF2B5EF4-FFF2-40B4-BE49-F238E27FC236}">
                <a16:creationId xmlns:a16="http://schemas.microsoft.com/office/drawing/2014/main" id="{3A1914C9-A2F0-4FCF-BEE9-CB4475EBAF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8150" y="4508413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pic>
        <p:nvPicPr>
          <p:cNvPr id="85" name="Picture 3">
            <a:extLst>
              <a:ext uri="{FF2B5EF4-FFF2-40B4-BE49-F238E27FC236}">
                <a16:creationId xmlns:a16="http://schemas.microsoft.com/office/drawing/2014/main" id="{617BA3C3-DE00-4385-B96A-E40E6C7A7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904" y="2516834"/>
            <a:ext cx="2214546" cy="2030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99" name="AutoShape 8">
            <a:extLst>
              <a:ext uri="{FF2B5EF4-FFF2-40B4-BE49-F238E27FC236}">
                <a16:creationId xmlns:a16="http://schemas.microsoft.com/office/drawing/2014/main" id="{67FB7D3D-DFDF-42DD-8FAC-0FF92467E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3193963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2008</a:t>
            </a:r>
          </a:p>
        </p:txBody>
      </p:sp>
      <p:sp>
        <p:nvSpPr>
          <p:cNvPr id="87" name="Line 56">
            <a:extLst>
              <a:ext uri="{FF2B5EF4-FFF2-40B4-BE49-F238E27FC236}">
                <a16:creationId xmlns:a16="http://schemas.microsoft.com/office/drawing/2014/main" id="{AAEB5CEC-4312-485D-B849-F451AF8886A9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457489"/>
            <a:ext cx="6492875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11301" name="AutoShape 8">
            <a:extLst>
              <a:ext uri="{FF2B5EF4-FFF2-40B4-BE49-F238E27FC236}">
                <a16:creationId xmlns:a16="http://schemas.microsoft.com/office/drawing/2014/main" id="{D5165FD0-8353-443D-ABC1-BA9FA6E71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0675" y="1771563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endParaRPr lang="en-US" altLang="ko-KR" sz="1200" b="1" i="1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40" name="Line 56">
            <a:extLst>
              <a:ext uri="{FF2B5EF4-FFF2-40B4-BE49-F238E27FC236}">
                <a16:creationId xmlns:a16="http://schemas.microsoft.com/office/drawing/2014/main" id="{68C6C13F-0599-48DC-A2AE-59C848CD9A6B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1963" y="5076738"/>
            <a:ext cx="6491287" cy="1588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44" name="Line 49">
            <a:extLst>
              <a:ext uri="{FF2B5EF4-FFF2-40B4-BE49-F238E27FC236}">
                <a16:creationId xmlns:a16="http://schemas.microsoft.com/office/drawing/2014/main" id="{0F17D40C-3B07-4D54-87DB-C596AE36C1E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9738" y="2062077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61" name="Line 49">
            <a:extLst>
              <a:ext uri="{FF2B5EF4-FFF2-40B4-BE49-F238E27FC236}">
                <a16:creationId xmlns:a16="http://schemas.microsoft.com/office/drawing/2014/main" id="{BDE1BAB5-1D4F-493A-B91D-AFF934D6DB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9738" y="1790614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11305" name="AutoShape 8">
            <a:extLst>
              <a:ext uri="{FF2B5EF4-FFF2-40B4-BE49-F238E27FC236}">
                <a16:creationId xmlns:a16="http://schemas.microsoft.com/office/drawing/2014/main" id="{D9772FB4-D2B0-4157-99D5-B18BC3779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9725" y="1530263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 dirty="0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2017</a:t>
            </a:r>
          </a:p>
        </p:txBody>
      </p:sp>
      <p:sp>
        <p:nvSpPr>
          <p:cNvPr id="42" name="AutoShape 8">
            <a:extLst>
              <a:ext uri="{FF2B5EF4-FFF2-40B4-BE49-F238E27FC236}">
                <a16:creationId xmlns:a16="http://schemas.microsoft.com/office/drawing/2014/main" id="{D9772FB4-D2B0-4157-99D5-B18BC3779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270" y="1237208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 dirty="0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2022</a:t>
            </a:r>
          </a:p>
        </p:txBody>
      </p:sp>
      <p:sp>
        <p:nvSpPr>
          <p:cNvPr id="45" name="Line 49">
            <a:extLst>
              <a:ext uri="{FF2B5EF4-FFF2-40B4-BE49-F238E27FC236}">
                <a16:creationId xmlns:a16="http://schemas.microsoft.com/office/drawing/2014/main" id="{BDE1BAB5-1D4F-493A-B91D-AFF934D6DB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5830" y="1497539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2" name="Line 49">
            <a:extLst>
              <a:ext uri="{FF2B5EF4-FFF2-40B4-BE49-F238E27FC236}">
                <a16:creationId xmlns:a16="http://schemas.microsoft.com/office/drawing/2014/main" id="{D6378386-CC18-1EB3-D505-E715890D9FEE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8150" y="1212470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3" name="AutoShape 8">
            <a:extLst>
              <a:ext uri="{FF2B5EF4-FFF2-40B4-BE49-F238E27FC236}">
                <a16:creationId xmlns:a16="http://schemas.microsoft.com/office/drawing/2014/main" id="{95E86FD1-AAAC-D336-39F9-52735316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270" y="960586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 dirty="0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2023</a:t>
            </a:r>
          </a:p>
        </p:txBody>
      </p:sp>
      <p:sp>
        <p:nvSpPr>
          <p:cNvPr id="4" name="Line 49">
            <a:extLst>
              <a:ext uri="{FF2B5EF4-FFF2-40B4-BE49-F238E27FC236}">
                <a16:creationId xmlns:a16="http://schemas.microsoft.com/office/drawing/2014/main" id="{F5713B43-2079-385F-DA60-912AAED95A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5830" y="971930"/>
            <a:ext cx="6491287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/>
            </a:endParaRPr>
          </a:p>
        </p:txBody>
      </p:sp>
      <p:sp>
        <p:nvSpPr>
          <p:cNvPr id="5" name="AutoShape 8">
            <a:extLst>
              <a:ext uri="{FF2B5EF4-FFF2-40B4-BE49-F238E27FC236}">
                <a16:creationId xmlns:a16="http://schemas.microsoft.com/office/drawing/2014/main" id="{1F7CAA5E-622B-B74D-5B0A-F708480A7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270" y="715431"/>
            <a:ext cx="1235075" cy="233363"/>
          </a:xfrm>
          <a:prstGeom prst="roundRect">
            <a:avLst>
              <a:gd name="adj" fmla="val 469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0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688975" indent="-265113" latinLnBrk="1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 marL="1060450" indent="-211138" latinLnBrk="1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 marL="1484313" indent="-211138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 marL="1909763" indent="-211138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 marL="23669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6pPr>
            <a:lvl7pPr marL="28241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7pPr>
            <a:lvl8pPr marL="32813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8pPr>
            <a:lvl9pPr marL="3738563" indent="-2111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rgbClr val="000099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</a:t>
            </a:r>
            <a:endParaRPr lang="en-US" altLang="ko-KR" sz="1200" b="1" i="1" dirty="0">
              <a:solidFill>
                <a:srgbClr val="00009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64"/>
          <p:cNvSpPr/>
          <p:nvPr/>
        </p:nvSpPr>
        <p:spPr bwMode="auto">
          <a:xfrm>
            <a:off x="269875" y="876300"/>
            <a:ext cx="9296400" cy="55784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latinLnBrk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56" name="TextBox 58"/>
          <p:cNvSpPr txBox="1">
            <a:spLocks noChangeArrowheads="1"/>
          </p:cNvSpPr>
          <p:nvPr/>
        </p:nvSpPr>
        <p:spPr bwMode="auto">
          <a:xfrm>
            <a:off x="793750" y="706438"/>
            <a:ext cx="2319338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 latinLnBrk="1">
              <a:defRPr/>
            </a:pP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해외</a:t>
            </a:r>
            <a:r>
              <a:rPr kumimoji="0" lang="en-US" altLang="ko-KR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</a:t>
            </a: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네트워크</a:t>
            </a:r>
            <a:r>
              <a:rPr kumimoji="0" lang="en-US" altLang="ko-KR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</a:t>
            </a: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현황</a:t>
            </a:r>
          </a:p>
        </p:txBody>
      </p:sp>
      <p:cxnSp>
        <p:nvCxnSpPr>
          <p:cNvPr id="13316" name="AutoShape 25"/>
          <p:cNvCxnSpPr>
            <a:cxnSpLocks noChangeShapeType="1"/>
          </p:cNvCxnSpPr>
          <p:nvPr/>
        </p:nvCxnSpPr>
        <p:spPr bwMode="auto">
          <a:xfrm rot="5400000">
            <a:off x="1248569" y="2818606"/>
            <a:ext cx="90488" cy="2174875"/>
          </a:xfrm>
          <a:prstGeom prst="bentConnector4">
            <a:avLst>
              <a:gd name="adj1" fmla="val 2815792"/>
              <a:gd name="adj2" fmla="val 109634"/>
            </a:avLst>
          </a:prstGeom>
          <a:noFill/>
          <a:ln w="9525">
            <a:noFill/>
            <a:miter lim="800000"/>
            <a:headEnd/>
            <a:tailEnd/>
          </a:ln>
        </p:spPr>
      </p:cxnSp>
      <p:sp>
        <p:nvSpPr>
          <p:cNvPr id="58" name="Freeform 57"/>
          <p:cNvSpPr>
            <a:spLocks/>
          </p:cNvSpPr>
          <p:nvPr/>
        </p:nvSpPr>
        <p:spPr bwMode="auto">
          <a:xfrm>
            <a:off x="5695950" y="1825625"/>
            <a:ext cx="3367088" cy="2457450"/>
          </a:xfrm>
          <a:custGeom>
            <a:avLst/>
            <a:gdLst>
              <a:gd name="T0" fmla="*/ 1293 w 1834"/>
              <a:gd name="T1" fmla="*/ 101 h 1543"/>
              <a:gd name="T2" fmla="*/ 1220 w 1834"/>
              <a:gd name="T3" fmla="*/ 137 h 1543"/>
              <a:gd name="T4" fmla="*/ 1045 w 1834"/>
              <a:gd name="T5" fmla="*/ 167 h 1543"/>
              <a:gd name="T6" fmla="*/ 878 w 1834"/>
              <a:gd name="T7" fmla="*/ 152 h 1543"/>
              <a:gd name="T8" fmla="*/ 775 w 1834"/>
              <a:gd name="T9" fmla="*/ 114 h 1543"/>
              <a:gd name="T10" fmla="*/ 625 w 1834"/>
              <a:gd name="T11" fmla="*/ 152 h 1543"/>
              <a:gd name="T12" fmla="*/ 467 w 1834"/>
              <a:gd name="T13" fmla="*/ 114 h 1543"/>
              <a:gd name="T14" fmla="*/ 361 w 1834"/>
              <a:gd name="T15" fmla="*/ 63 h 1543"/>
              <a:gd name="T16" fmla="*/ 222 w 1834"/>
              <a:gd name="T17" fmla="*/ 203 h 1543"/>
              <a:gd name="T18" fmla="*/ 161 w 1834"/>
              <a:gd name="T19" fmla="*/ 270 h 1543"/>
              <a:gd name="T20" fmla="*/ 180 w 1834"/>
              <a:gd name="T21" fmla="*/ 312 h 1543"/>
              <a:gd name="T22" fmla="*/ 139 w 1834"/>
              <a:gd name="T23" fmla="*/ 399 h 1543"/>
              <a:gd name="T24" fmla="*/ 201 w 1834"/>
              <a:gd name="T25" fmla="*/ 447 h 1543"/>
              <a:gd name="T26" fmla="*/ 129 w 1834"/>
              <a:gd name="T27" fmla="*/ 504 h 1543"/>
              <a:gd name="T28" fmla="*/ 270 w 1834"/>
              <a:gd name="T29" fmla="*/ 380 h 1543"/>
              <a:gd name="T30" fmla="*/ 344 w 1834"/>
              <a:gd name="T31" fmla="*/ 374 h 1543"/>
              <a:gd name="T32" fmla="*/ 435 w 1834"/>
              <a:gd name="T33" fmla="*/ 380 h 1543"/>
              <a:gd name="T34" fmla="*/ 485 w 1834"/>
              <a:gd name="T35" fmla="*/ 380 h 1543"/>
              <a:gd name="T36" fmla="*/ 561 w 1834"/>
              <a:gd name="T37" fmla="*/ 536 h 1543"/>
              <a:gd name="T38" fmla="*/ 620 w 1834"/>
              <a:gd name="T39" fmla="*/ 606 h 1543"/>
              <a:gd name="T40" fmla="*/ 602 w 1834"/>
              <a:gd name="T41" fmla="*/ 808 h 1543"/>
              <a:gd name="T42" fmla="*/ 722 w 1834"/>
              <a:gd name="T43" fmla="*/ 1121 h 1543"/>
              <a:gd name="T44" fmla="*/ 768 w 1834"/>
              <a:gd name="T45" fmla="*/ 1235 h 1543"/>
              <a:gd name="T46" fmla="*/ 812 w 1834"/>
              <a:gd name="T47" fmla="*/ 1247 h 1543"/>
              <a:gd name="T48" fmla="*/ 781 w 1834"/>
              <a:gd name="T49" fmla="*/ 1110 h 1543"/>
              <a:gd name="T50" fmla="*/ 901 w 1834"/>
              <a:gd name="T51" fmla="*/ 1287 h 1543"/>
              <a:gd name="T52" fmla="*/ 1062 w 1834"/>
              <a:gd name="T53" fmla="*/ 1403 h 1543"/>
              <a:gd name="T54" fmla="*/ 1237 w 1834"/>
              <a:gd name="T55" fmla="*/ 1543 h 1543"/>
              <a:gd name="T56" fmla="*/ 1236 w 1834"/>
              <a:gd name="T57" fmla="*/ 1490 h 1543"/>
              <a:gd name="T58" fmla="*/ 1199 w 1834"/>
              <a:gd name="T59" fmla="*/ 1365 h 1543"/>
              <a:gd name="T60" fmla="*/ 1139 w 1834"/>
              <a:gd name="T61" fmla="*/ 1338 h 1543"/>
              <a:gd name="T62" fmla="*/ 1167 w 1834"/>
              <a:gd name="T63" fmla="*/ 1235 h 1543"/>
              <a:gd name="T64" fmla="*/ 1045 w 1834"/>
              <a:gd name="T65" fmla="*/ 1281 h 1543"/>
              <a:gd name="T66" fmla="*/ 1021 w 1834"/>
              <a:gd name="T67" fmla="*/ 1131 h 1543"/>
              <a:gd name="T68" fmla="*/ 1078 w 1834"/>
              <a:gd name="T69" fmla="*/ 1080 h 1543"/>
              <a:gd name="T70" fmla="*/ 1165 w 1834"/>
              <a:gd name="T71" fmla="*/ 1116 h 1543"/>
              <a:gd name="T72" fmla="*/ 1253 w 1834"/>
              <a:gd name="T73" fmla="*/ 1110 h 1543"/>
              <a:gd name="T74" fmla="*/ 1304 w 1834"/>
              <a:gd name="T75" fmla="*/ 1182 h 1543"/>
              <a:gd name="T76" fmla="*/ 1386 w 1834"/>
              <a:gd name="T77" fmla="*/ 998 h 1543"/>
              <a:gd name="T78" fmla="*/ 1401 w 1834"/>
              <a:gd name="T79" fmla="*/ 920 h 1543"/>
              <a:gd name="T80" fmla="*/ 1513 w 1834"/>
              <a:gd name="T81" fmla="*/ 825 h 1543"/>
              <a:gd name="T82" fmla="*/ 1616 w 1834"/>
              <a:gd name="T83" fmla="*/ 770 h 1543"/>
              <a:gd name="T84" fmla="*/ 1640 w 1834"/>
              <a:gd name="T85" fmla="*/ 857 h 1543"/>
              <a:gd name="T86" fmla="*/ 1709 w 1834"/>
              <a:gd name="T87" fmla="*/ 770 h 1543"/>
              <a:gd name="T88" fmla="*/ 1637 w 1834"/>
              <a:gd name="T89" fmla="*/ 774 h 1543"/>
              <a:gd name="T90" fmla="*/ 1553 w 1834"/>
              <a:gd name="T91" fmla="*/ 741 h 1543"/>
              <a:gd name="T92" fmla="*/ 1762 w 1834"/>
              <a:gd name="T93" fmla="*/ 720 h 1543"/>
              <a:gd name="T94" fmla="*/ 1772 w 1834"/>
              <a:gd name="T95" fmla="*/ 758 h 1543"/>
              <a:gd name="T96" fmla="*/ 1829 w 1834"/>
              <a:gd name="T97" fmla="*/ 720 h 1543"/>
              <a:gd name="T98" fmla="*/ 1804 w 1834"/>
              <a:gd name="T99" fmla="*/ 606 h 1543"/>
              <a:gd name="T100" fmla="*/ 1696 w 1834"/>
              <a:gd name="T101" fmla="*/ 462 h 1543"/>
              <a:gd name="T102" fmla="*/ 1640 w 1834"/>
              <a:gd name="T103" fmla="*/ 450 h 1543"/>
              <a:gd name="T104" fmla="*/ 1595 w 1834"/>
              <a:gd name="T105" fmla="*/ 384 h 1543"/>
              <a:gd name="T106" fmla="*/ 1475 w 1834"/>
              <a:gd name="T107" fmla="*/ 390 h 1543"/>
              <a:gd name="T108" fmla="*/ 1466 w 1834"/>
              <a:gd name="T109" fmla="*/ 483 h 1543"/>
              <a:gd name="T110" fmla="*/ 1414 w 1834"/>
              <a:gd name="T111" fmla="*/ 623 h 1543"/>
              <a:gd name="T112" fmla="*/ 1382 w 1834"/>
              <a:gd name="T113" fmla="*/ 540 h 1543"/>
              <a:gd name="T114" fmla="*/ 1253 w 1834"/>
              <a:gd name="T115" fmla="*/ 494 h 1543"/>
              <a:gd name="T116" fmla="*/ 1253 w 1834"/>
              <a:gd name="T117" fmla="*/ 359 h 1543"/>
              <a:gd name="T118" fmla="*/ 1365 w 1834"/>
              <a:gd name="T119" fmla="*/ 266 h 1543"/>
              <a:gd name="T120" fmla="*/ 1426 w 1834"/>
              <a:gd name="T121" fmla="*/ 192 h 1543"/>
              <a:gd name="T122" fmla="*/ 1355 w 1834"/>
              <a:gd name="T123" fmla="*/ 162 h 1543"/>
              <a:gd name="T124" fmla="*/ 1329 w 1834"/>
              <a:gd name="T125" fmla="*/ 38 h 154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834"/>
              <a:gd name="T190" fmla="*/ 0 h 1543"/>
              <a:gd name="T191" fmla="*/ 1834 w 1834"/>
              <a:gd name="T192" fmla="*/ 1543 h 154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834" h="1543">
                <a:moveTo>
                  <a:pt x="1369" y="27"/>
                </a:moveTo>
                <a:lnTo>
                  <a:pt x="1325" y="0"/>
                </a:lnTo>
                <a:lnTo>
                  <a:pt x="1296" y="38"/>
                </a:lnTo>
                <a:lnTo>
                  <a:pt x="1293" y="101"/>
                </a:lnTo>
                <a:lnTo>
                  <a:pt x="1264" y="137"/>
                </a:lnTo>
                <a:lnTo>
                  <a:pt x="1275" y="162"/>
                </a:lnTo>
                <a:lnTo>
                  <a:pt x="1230" y="179"/>
                </a:lnTo>
                <a:lnTo>
                  <a:pt x="1220" y="137"/>
                </a:lnTo>
                <a:lnTo>
                  <a:pt x="1178" y="162"/>
                </a:lnTo>
                <a:lnTo>
                  <a:pt x="1175" y="192"/>
                </a:lnTo>
                <a:lnTo>
                  <a:pt x="1087" y="156"/>
                </a:lnTo>
                <a:lnTo>
                  <a:pt x="1045" y="167"/>
                </a:lnTo>
                <a:lnTo>
                  <a:pt x="1026" y="198"/>
                </a:lnTo>
                <a:lnTo>
                  <a:pt x="933" y="181"/>
                </a:lnTo>
                <a:lnTo>
                  <a:pt x="933" y="146"/>
                </a:lnTo>
                <a:lnTo>
                  <a:pt x="878" y="152"/>
                </a:lnTo>
                <a:lnTo>
                  <a:pt x="840" y="110"/>
                </a:lnTo>
                <a:lnTo>
                  <a:pt x="812" y="114"/>
                </a:lnTo>
                <a:lnTo>
                  <a:pt x="812" y="143"/>
                </a:lnTo>
                <a:lnTo>
                  <a:pt x="775" y="114"/>
                </a:lnTo>
                <a:lnTo>
                  <a:pt x="711" y="137"/>
                </a:lnTo>
                <a:lnTo>
                  <a:pt x="675" y="152"/>
                </a:lnTo>
                <a:lnTo>
                  <a:pt x="648" y="137"/>
                </a:lnTo>
                <a:lnTo>
                  <a:pt x="625" y="152"/>
                </a:lnTo>
                <a:lnTo>
                  <a:pt x="581" y="126"/>
                </a:lnTo>
                <a:lnTo>
                  <a:pt x="504" y="114"/>
                </a:lnTo>
                <a:lnTo>
                  <a:pt x="485" y="131"/>
                </a:lnTo>
                <a:lnTo>
                  <a:pt x="467" y="114"/>
                </a:lnTo>
                <a:lnTo>
                  <a:pt x="424" y="110"/>
                </a:lnTo>
                <a:lnTo>
                  <a:pt x="403" y="86"/>
                </a:lnTo>
                <a:lnTo>
                  <a:pt x="370" y="89"/>
                </a:lnTo>
                <a:lnTo>
                  <a:pt x="361" y="63"/>
                </a:lnTo>
                <a:lnTo>
                  <a:pt x="323" y="78"/>
                </a:lnTo>
                <a:lnTo>
                  <a:pt x="222" y="105"/>
                </a:lnTo>
                <a:lnTo>
                  <a:pt x="180" y="152"/>
                </a:lnTo>
                <a:lnTo>
                  <a:pt x="222" y="203"/>
                </a:lnTo>
                <a:lnTo>
                  <a:pt x="216" y="215"/>
                </a:lnTo>
                <a:lnTo>
                  <a:pt x="173" y="198"/>
                </a:lnTo>
                <a:lnTo>
                  <a:pt x="139" y="215"/>
                </a:lnTo>
                <a:lnTo>
                  <a:pt x="161" y="270"/>
                </a:lnTo>
                <a:lnTo>
                  <a:pt x="190" y="255"/>
                </a:lnTo>
                <a:lnTo>
                  <a:pt x="216" y="270"/>
                </a:lnTo>
                <a:lnTo>
                  <a:pt x="190" y="293"/>
                </a:lnTo>
                <a:lnTo>
                  <a:pt x="180" y="312"/>
                </a:lnTo>
                <a:lnTo>
                  <a:pt x="144" y="308"/>
                </a:lnTo>
                <a:lnTo>
                  <a:pt x="108" y="338"/>
                </a:lnTo>
                <a:lnTo>
                  <a:pt x="108" y="384"/>
                </a:lnTo>
                <a:lnTo>
                  <a:pt x="139" y="399"/>
                </a:lnTo>
                <a:lnTo>
                  <a:pt x="171" y="390"/>
                </a:lnTo>
                <a:lnTo>
                  <a:pt x="158" y="422"/>
                </a:lnTo>
                <a:lnTo>
                  <a:pt x="197" y="426"/>
                </a:lnTo>
                <a:lnTo>
                  <a:pt x="201" y="447"/>
                </a:lnTo>
                <a:lnTo>
                  <a:pt x="121" y="494"/>
                </a:lnTo>
                <a:lnTo>
                  <a:pt x="0" y="530"/>
                </a:lnTo>
                <a:lnTo>
                  <a:pt x="0" y="540"/>
                </a:lnTo>
                <a:lnTo>
                  <a:pt x="129" y="504"/>
                </a:lnTo>
                <a:lnTo>
                  <a:pt x="270" y="411"/>
                </a:lnTo>
                <a:lnTo>
                  <a:pt x="251" y="390"/>
                </a:lnTo>
                <a:lnTo>
                  <a:pt x="235" y="380"/>
                </a:lnTo>
                <a:lnTo>
                  <a:pt x="270" y="380"/>
                </a:lnTo>
                <a:lnTo>
                  <a:pt x="319" y="333"/>
                </a:lnTo>
                <a:lnTo>
                  <a:pt x="319" y="348"/>
                </a:lnTo>
                <a:lnTo>
                  <a:pt x="294" y="380"/>
                </a:lnTo>
                <a:lnTo>
                  <a:pt x="344" y="374"/>
                </a:lnTo>
                <a:lnTo>
                  <a:pt x="370" y="380"/>
                </a:lnTo>
                <a:lnTo>
                  <a:pt x="370" y="359"/>
                </a:lnTo>
                <a:lnTo>
                  <a:pt x="391" y="363"/>
                </a:lnTo>
                <a:lnTo>
                  <a:pt x="435" y="380"/>
                </a:lnTo>
                <a:lnTo>
                  <a:pt x="467" y="359"/>
                </a:lnTo>
                <a:lnTo>
                  <a:pt x="471" y="338"/>
                </a:lnTo>
                <a:lnTo>
                  <a:pt x="513" y="359"/>
                </a:lnTo>
                <a:lnTo>
                  <a:pt x="485" y="380"/>
                </a:lnTo>
                <a:lnTo>
                  <a:pt x="500" y="414"/>
                </a:lnTo>
                <a:lnTo>
                  <a:pt x="523" y="426"/>
                </a:lnTo>
                <a:lnTo>
                  <a:pt x="538" y="515"/>
                </a:lnTo>
                <a:lnTo>
                  <a:pt x="561" y="536"/>
                </a:lnTo>
                <a:lnTo>
                  <a:pt x="581" y="525"/>
                </a:lnTo>
                <a:lnTo>
                  <a:pt x="606" y="551"/>
                </a:lnTo>
                <a:lnTo>
                  <a:pt x="606" y="587"/>
                </a:lnTo>
                <a:lnTo>
                  <a:pt x="620" y="606"/>
                </a:lnTo>
                <a:lnTo>
                  <a:pt x="593" y="618"/>
                </a:lnTo>
                <a:lnTo>
                  <a:pt x="621" y="665"/>
                </a:lnTo>
                <a:lnTo>
                  <a:pt x="635" y="680"/>
                </a:lnTo>
                <a:lnTo>
                  <a:pt x="602" y="808"/>
                </a:lnTo>
                <a:lnTo>
                  <a:pt x="661" y="1005"/>
                </a:lnTo>
                <a:lnTo>
                  <a:pt x="675" y="1049"/>
                </a:lnTo>
                <a:lnTo>
                  <a:pt x="711" y="1059"/>
                </a:lnTo>
                <a:lnTo>
                  <a:pt x="722" y="1121"/>
                </a:lnTo>
                <a:lnTo>
                  <a:pt x="739" y="1152"/>
                </a:lnTo>
                <a:lnTo>
                  <a:pt x="722" y="1173"/>
                </a:lnTo>
                <a:lnTo>
                  <a:pt x="735" y="1197"/>
                </a:lnTo>
                <a:lnTo>
                  <a:pt x="768" y="1235"/>
                </a:lnTo>
                <a:lnTo>
                  <a:pt x="787" y="1268"/>
                </a:lnTo>
                <a:lnTo>
                  <a:pt x="819" y="1287"/>
                </a:lnTo>
                <a:lnTo>
                  <a:pt x="827" y="1281"/>
                </a:lnTo>
                <a:lnTo>
                  <a:pt x="812" y="1247"/>
                </a:lnTo>
                <a:lnTo>
                  <a:pt x="781" y="1188"/>
                </a:lnTo>
                <a:lnTo>
                  <a:pt x="768" y="1146"/>
                </a:lnTo>
                <a:lnTo>
                  <a:pt x="764" y="1110"/>
                </a:lnTo>
                <a:lnTo>
                  <a:pt x="781" y="1110"/>
                </a:lnTo>
                <a:lnTo>
                  <a:pt x="787" y="1161"/>
                </a:lnTo>
                <a:lnTo>
                  <a:pt x="815" y="1205"/>
                </a:lnTo>
                <a:lnTo>
                  <a:pt x="884" y="1281"/>
                </a:lnTo>
                <a:lnTo>
                  <a:pt x="901" y="1287"/>
                </a:lnTo>
                <a:lnTo>
                  <a:pt x="931" y="1321"/>
                </a:lnTo>
                <a:lnTo>
                  <a:pt x="971" y="1346"/>
                </a:lnTo>
                <a:lnTo>
                  <a:pt x="1017" y="1386"/>
                </a:lnTo>
                <a:lnTo>
                  <a:pt x="1062" y="1403"/>
                </a:lnTo>
                <a:lnTo>
                  <a:pt x="1108" y="1422"/>
                </a:lnTo>
                <a:lnTo>
                  <a:pt x="1184" y="1509"/>
                </a:lnTo>
                <a:lnTo>
                  <a:pt x="1205" y="1526"/>
                </a:lnTo>
                <a:lnTo>
                  <a:pt x="1237" y="1543"/>
                </a:lnTo>
                <a:lnTo>
                  <a:pt x="1312" y="1520"/>
                </a:lnTo>
                <a:lnTo>
                  <a:pt x="1329" y="1475"/>
                </a:lnTo>
                <a:lnTo>
                  <a:pt x="1289" y="1494"/>
                </a:lnTo>
                <a:lnTo>
                  <a:pt x="1236" y="1490"/>
                </a:lnTo>
                <a:lnTo>
                  <a:pt x="1226" y="1463"/>
                </a:lnTo>
                <a:lnTo>
                  <a:pt x="1236" y="1431"/>
                </a:lnTo>
                <a:lnTo>
                  <a:pt x="1236" y="1391"/>
                </a:lnTo>
                <a:lnTo>
                  <a:pt x="1199" y="1365"/>
                </a:lnTo>
                <a:lnTo>
                  <a:pt x="1171" y="1359"/>
                </a:lnTo>
                <a:lnTo>
                  <a:pt x="1165" y="1370"/>
                </a:lnTo>
                <a:lnTo>
                  <a:pt x="1127" y="1359"/>
                </a:lnTo>
                <a:lnTo>
                  <a:pt x="1139" y="1338"/>
                </a:lnTo>
                <a:lnTo>
                  <a:pt x="1178" y="1329"/>
                </a:lnTo>
                <a:lnTo>
                  <a:pt x="1165" y="1292"/>
                </a:lnTo>
                <a:lnTo>
                  <a:pt x="1175" y="1281"/>
                </a:lnTo>
                <a:lnTo>
                  <a:pt x="1167" y="1235"/>
                </a:lnTo>
                <a:lnTo>
                  <a:pt x="1152" y="1241"/>
                </a:lnTo>
                <a:lnTo>
                  <a:pt x="1120" y="1247"/>
                </a:lnTo>
                <a:lnTo>
                  <a:pt x="1095" y="1275"/>
                </a:lnTo>
                <a:lnTo>
                  <a:pt x="1045" y="1281"/>
                </a:lnTo>
                <a:lnTo>
                  <a:pt x="994" y="1256"/>
                </a:lnTo>
                <a:lnTo>
                  <a:pt x="990" y="1194"/>
                </a:lnTo>
                <a:lnTo>
                  <a:pt x="1021" y="1161"/>
                </a:lnTo>
                <a:lnTo>
                  <a:pt x="1021" y="1131"/>
                </a:lnTo>
                <a:lnTo>
                  <a:pt x="1004" y="1110"/>
                </a:lnTo>
                <a:lnTo>
                  <a:pt x="1032" y="1116"/>
                </a:lnTo>
                <a:lnTo>
                  <a:pt x="1074" y="1095"/>
                </a:lnTo>
                <a:lnTo>
                  <a:pt x="1078" y="1080"/>
                </a:lnTo>
                <a:lnTo>
                  <a:pt x="1099" y="1083"/>
                </a:lnTo>
                <a:lnTo>
                  <a:pt x="1102" y="1100"/>
                </a:lnTo>
                <a:lnTo>
                  <a:pt x="1137" y="1100"/>
                </a:lnTo>
                <a:lnTo>
                  <a:pt x="1165" y="1116"/>
                </a:lnTo>
                <a:lnTo>
                  <a:pt x="1165" y="1091"/>
                </a:lnTo>
                <a:lnTo>
                  <a:pt x="1184" y="1091"/>
                </a:lnTo>
                <a:lnTo>
                  <a:pt x="1203" y="1110"/>
                </a:lnTo>
                <a:lnTo>
                  <a:pt x="1253" y="1110"/>
                </a:lnTo>
                <a:lnTo>
                  <a:pt x="1253" y="1161"/>
                </a:lnTo>
                <a:lnTo>
                  <a:pt x="1275" y="1197"/>
                </a:lnTo>
                <a:lnTo>
                  <a:pt x="1300" y="1205"/>
                </a:lnTo>
                <a:lnTo>
                  <a:pt x="1304" y="1182"/>
                </a:lnTo>
                <a:lnTo>
                  <a:pt x="1304" y="1110"/>
                </a:lnTo>
                <a:lnTo>
                  <a:pt x="1293" y="1091"/>
                </a:lnTo>
                <a:lnTo>
                  <a:pt x="1355" y="1002"/>
                </a:lnTo>
                <a:lnTo>
                  <a:pt x="1386" y="998"/>
                </a:lnTo>
                <a:lnTo>
                  <a:pt x="1397" y="966"/>
                </a:lnTo>
                <a:lnTo>
                  <a:pt x="1416" y="960"/>
                </a:lnTo>
                <a:lnTo>
                  <a:pt x="1397" y="939"/>
                </a:lnTo>
                <a:lnTo>
                  <a:pt x="1401" y="920"/>
                </a:lnTo>
                <a:lnTo>
                  <a:pt x="1433" y="903"/>
                </a:lnTo>
                <a:lnTo>
                  <a:pt x="1458" y="869"/>
                </a:lnTo>
                <a:lnTo>
                  <a:pt x="1502" y="861"/>
                </a:lnTo>
                <a:lnTo>
                  <a:pt x="1513" y="825"/>
                </a:lnTo>
                <a:lnTo>
                  <a:pt x="1502" y="817"/>
                </a:lnTo>
                <a:lnTo>
                  <a:pt x="1519" y="794"/>
                </a:lnTo>
                <a:lnTo>
                  <a:pt x="1568" y="783"/>
                </a:lnTo>
                <a:lnTo>
                  <a:pt x="1616" y="770"/>
                </a:lnTo>
                <a:lnTo>
                  <a:pt x="1623" y="798"/>
                </a:lnTo>
                <a:lnTo>
                  <a:pt x="1610" y="825"/>
                </a:lnTo>
                <a:lnTo>
                  <a:pt x="1599" y="850"/>
                </a:lnTo>
                <a:lnTo>
                  <a:pt x="1640" y="857"/>
                </a:lnTo>
                <a:lnTo>
                  <a:pt x="1652" y="836"/>
                </a:lnTo>
                <a:lnTo>
                  <a:pt x="1669" y="821"/>
                </a:lnTo>
                <a:lnTo>
                  <a:pt x="1709" y="806"/>
                </a:lnTo>
                <a:lnTo>
                  <a:pt x="1709" y="770"/>
                </a:lnTo>
                <a:lnTo>
                  <a:pt x="1684" y="758"/>
                </a:lnTo>
                <a:lnTo>
                  <a:pt x="1684" y="774"/>
                </a:lnTo>
                <a:lnTo>
                  <a:pt x="1665" y="783"/>
                </a:lnTo>
                <a:lnTo>
                  <a:pt x="1637" y="774"/>
                </a:lnTo>
                <a:lnTo>
                  <a:pt x="1652" y="737"/>
                </a:lnTo>
                <a:lnTo>
                  <a:pt x="1642" y="720"/>
                </a:lnTo>
                <a:lnTo>
                  <a:pt x="1616" y="720"/>
                </a:lnTo>
                <a:lnTo>
                  <a:pt x="1553" y="741"/>
                </a:lnTo>
                <a:lnTo>
                  <a:pt x="1616" y="707"/>
                </a:lnTo>
                <a:lnTo>
                  <a:pt x="1713" y="713"/>
                </a:lnTo>
                <a:lnTo>
                  <a:pt x="1753" y="696"/>
                </a:lnTo>
                <a:lnTo>
                  <a:pt x="1762" y="720"/>
                </a:lnTo>
                <a:lnTo>
                  <a:pt x="1720" y="741"/>
                </a:lnTo>
                <a:lnTo>
                  <a:pt x="1728" y="753"/>
                </a:lnTo>
                <a:lnTo>
                  <a:pt x="1762" y="774"/>
                </a:lnTo>
                <a:lnTo>
                  <a:pt x="1772" y="758"/>
                </a:lnTo>
                <a:lnTo>
                  <a:pt x="1785" y="791"/>
                </a:lnTo>
                <a:lnTo>
                  <a:pt x="1804" y="774"/>
                </a:lnTo>
                <a:lnTo>
                  <a:pt x="1834" y="774"/>
                </a:lnTo>
                <a:lnTo>
                  <a:pt x="1829" y="720"/>
                </a:lnTo>
                <a:lnTo>
                  <a:pt x="1800" y="713"/>
                </a:lnTo>
                <a:lnTo>
                  <a:pt x="1785" y="686"/>
                </a:lnTo>
                <a:lnTo>
                  <a:pt x="1804" y="677"/>
                </a:lnTo>
                <a:lnTo>
                  <a:pt x="1804" y="606"/>
                </a:lnTo>
                <a:lnTo>
                  <a:pt x="1762" y="576"/>
                </a:lnTo>
                <a:lnTo>
                  <a:pt x="1724" y="566"/>
                </a:lnTo>
                <a:lnTo>
                  <a:pt x="1720" y="511"/>
                </a:lnTo>
                <a:lnTo>
                  <a:pt x="1696" y="462"/>
                </a:lnTo>
                <a:lnTo>
                  <a:pt x="1684" y="414"/>
                </a:lnTo>
                <a:lnTo>
                  <a:pt x="1669" y="422"/>
                </a:lnTo>
                <a:lnTo>
                  <a:pt x="1648" y="407"/>
                </a:lnTo>
                <a:lnTo>
                  <a:pt x="1640" y="450"/>
                </a:lnTo>
                <a:lnTo>
                  <a:pt x="1616" y="468"/>
                </a:lnTo>
                <a:lnTo>
                  <a:pt x="1595" y="431"/>
                </a:lnTo>
                <a:lnTo>
                  <a:pt x="1616" y="411"/>
                </a:lnTo>
                <a:lnTo>
                  <a:pt x="1595" y="384"/>
                </a:lnTo>
                <a:lnTo>
                  <a:pt x="1563" y="380"/>
                </a:lnTo>
                <a:lnTo>
                  <a:pt x="1547" y="355"/>
                </a:lnTo>
                <a:lnTo>
                  <a:pt x="1466" y="355"/>
                </a:lnTo>
                <a:lnTo>
                  <a:pt x="1475" y="390"/>
                </a:lnTo>
                <a:lnTo>
                  <a:pt x="1452" y="407"/>
                </a:lnTo>
                <a:lnTo>
                  <a:pt x="1466" y="426"/>
                </a:lnTo>
                <a:lnTo>
                  <a:pt x="1447" y="458"/>
                </a:lnTo>
                <a:lnTo>
                  <a:pt x="1466" y="483"/>
                </a:lnTo>
                <a:lnTo>
                  <a:pt x="1450" y="525"/>
                </a:lnTo>
                <a:lnTo>
                  <a:pt x="1410" y="551"/>
                </a:lnTo>
                <a:lnTo>
                  <a:pt x="1414" y="572"/>
                </a:lnTo>
                <a:lnTo>
                  <a:pt x="1414" y="623"/>
                </a:lnTo>
                <a:lnTo>
                  <a:pt x="1386" y="623"/>
                </a:lnTo>
                <a:lnTo>
                  <a:pt x="1397" y="591"/>
                </a:lnTo>
                <a:lnTo>
                  <a:pt x="1382" y="572"/>
                </a:lnTo>
                <a:lnTo>
                  <a:pt x="1382" y="540"/>
                </a:lnTo>
                <a:lnTo>
                  <a:pt x="1355" y="536"/>
                </a:lnTo>
                <a:lnTo>
                  <a:pt x="1313" y="515"/>
                </a:lnTo>
                <a:lnTo>
                  <a:pt x="1275" y="488"/>
                </a:lnTo>
                <a:lnTo>
                  <a:pt x="1253" y="494"/>
                </a:lnTo>
                <a:lnTo>
                  <a:pt x="1236" y="441"/>
                </a:lnTo>
                <a:lnTo>
                  <a:pt x="1207" y="426"/>
                </a:lnTo>
                <a:lnTo>
                  <a:pt x="1224" y="374"/>
                </a:lnTo>
                <a:lnTo>
                  <a:pt x="1253" y="359"/>
                </a:lnTo>
                <a:lnTo>
                  <a:pt x="1281" y="355"/>
                </a:lnTo>
                <a:lnTo>
                  <a:pt x="1285" y="317"/>
                </a:lnTo>
                <a:lnTo>
                  <a:pt x="1332" y="308"/>
                </a:lnTo>
                <a:lnTo>
                  <a:pt x="1365" y="266"/>
                </a:lnTo>
                <a:lnTo>
                  <a:pt x="1382" y="230"/>
                </a:lnTo>
                <a:lnTo>
                  <a:pt x="1422" y="222"/>
                </a:lnTo>
                <a:lnTo>
                  <a:pt x="1452" y="203"/>
                </a:lnTo>
                <a:lnTo>
                  <a:pt x="1426" y="192"/>
                </a:lnTo>
                <a:lnTo>
                  <a:pt x="1416" y="156"/>
                </a:lnTo>
                <a:lnTo>
                  <a:pt x="1393" y="156"/>
                </a:lnTo>
                <a:lnTo>
                  <a:pt x="1372" y="192"/>
                </a:lnTo>
                <a:lnTo>
                  <a:pt x="1355" y="162"/>
                </a:lnTo>
                <a:lnTo>
                  <a:pt x="1317" y="146"/>
                </a:lnTo>
                <a:lnTo>
                  <a:pt x="1325" y="118"/>
                </a:lnTo>
                <a:lnTo>
                  <a:pt x="1304" y="101"/>
                </a:lnTo>
                <a:lnTo>
                  <a:pt x="1329" y="38"/>
                </a:lnTo>
                <a:lnTo>
                  <a:pt x="1369" y="27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1" name="Freeform 4"/>
          <p:cNvSpPr>
            <a:spLocks/>
          </p:cNvSpPr>
          <p:nvPr/>
        </p:nvSpPr>
        <p:spPr bwMode="auto">
          <a:xfrm>
            <a:off x="2943225" y="4948238"/>
            <a:ext cx="1062038" cy="949325"/>
          </a:xfrm>
          <a:custGeom>
            <a:avLst/>
            <a:gdLst>
              <a:gd name="T0" fmla="*/ 526 w 703"/>
              <a:gd name="T1" fmla="*/ 0 h 595"/>
              <a:gd name="T2" fmla="*/ 500 w 703"/>
              <a:gd name="T3" fmla="*/ 63 h 595"/>
              <a:gd name="T4" fmla="*/ 500 w 703"/>
              <a:gd name="T5" fmla="*/ 125 h 595"/>
              <a:gd name="T6" fmla="*/ 439 w 703"/>
              <a:gd name="T7" fmla="*/ 108 h 595"/>
              <a:gd name="T8" fmla="*/ 420 w 703"/>
              <a:gd name="T9" fmla="*/ 25 h 595"/>
              <a:gd name="T10" fmla="*/ 344 w 703"/>
              <a:gd name="T11" fmla="*/ 0 h 595"/>
              <a:gd name="T12" fmla="*/ 300 w 703"/>
              <a:gd name="T13" fmla="*/ 25 h 595"/>
              <a:gd name="T14" fmla="*/ 281 w 703"/>
              <a:gd name="T15" fmla="*/ 70 h 595"/>
              <a:gd name="T16" fmla="*/ 243 w 703"/>
              <a:gd name="T17" fmla="*/ 46 h 595"/>
              <a:gd name="T18" fmla="*/ 203 w 703"/>
              <a:gd name="T19" fmla="*/ 103 h 595"/>
              <a:gd name="T20" fmla="*/ 154 w 703"/>
              <a:gd name="T21" fmla="*/ 116 h 595"/>
              <a:gd name="T22" fmla="*/ 146 w 703"/>
              <a:gd name="T23" fmla="*/ 165 h 595"/>
              <a:gd name="T24" fmla="*/ 17 w 703"/>
              <a:gd name="T25" fmla="*/ 211 h 595"/>
              <a:gd name="T26" fmla="*/ 0 w 703"/>
              <a:gd name="T27" fmla="*/ 321 h 595"/>
              <a:gd name="T28" fmla="*/ 38 w 703"/>
              <a:gd name="T29" fmla="*/ 424 h 595"/>
              <a:gd name="T30" fmla="*/ 0 w 703"/>
              <a:gd name="T31" fmla="*/ 454 h 595"/>
              <a:gd name="T32" fmla="*/ 30 w 703"/>
              <a:gd name="T33" fmla="*/ 486 h 595"/>
              <a:gd name="T34" fmla="*/ 129 w 703"/>
              <a:gd name="T35" fmla="*/ 496 h 595"/>
              <a:gd name="T36" fmla="*/ 220 w 703"/>
              <a:gd name="T37" fmla="*/ 439 h 595"/>
              <a:gd name="T38" fmla="*/ 292 w 703"/>
              <a:gd name="T39" fmla="*/ 424 h 595"/>
              <a:gd name="T40" fmla="*/ 361 w 703"/>
              <a:gd name="T41" fmla="*/ 502 h 595"/>
              <a:gd name="T42" fmla="*/ 389 w 703"/>
              <a:gd name="T43" fmla="*/ 462 h 595"/>
              <a:gd name="T44" fmla="*/ 410 w 703"/>
              <a:gd name="T45" fmla="*/ 549 h 595"/>
              <a:gd name="T46" fmla="*/ 452 w 703"/>
              <a:gd name="T47" fmla="*/ 572 h 595"/>
              <a:gd name="T48" fmla="*/ 505 w 703"/>
              <a:gd name="T49" fmla="*/ 557 h 595"/>
              <a:gd name="T50" fmla="*/ 551 w 703"/>
              <a:gd name="T51" fmla="*/ 595 h 595"/>
              <a:gd name="T52" fmla="*/ 629 w 703"/>
              <a:gd name="T53" fmla="*/ 509 h 595"/>
              <a:gd name="T54" fmla="*/ 667 w 703"/>
              <a:gd name="T55" fmla="*/ 401 h 595"/>
              <a:gd name="T56" fmla="*/ 703 w 703"/>
              <a:gd name="T57" fmla="*/ 384 h 595"/>
              <a:gd name="T58" fmla="*/ 686 w 703"/>
              <a:gd name="T59" fmla="*/ 306 h 595"/>
              <a:gd name="T60" fmla="*/ 642 w 703"/>
              <a:gd name="T61" fmla="*/ 243 h 595"/>
              <a:gd name="T62" fmla="*/ 612 w 703"/>
              <a:gd name="T63" fmla="*/ 171 h 595"/>
              <a:gd name="T64" fmla="*/ 566 w 703"/>
              <a:gd name="T65" fmla="*/ 156 h 595"/>
              <a:gd name="T66" fmla="*/ 543 w 703"/>
              <a:gd name="T67" fmla="*/ 46 h 595"/>
              <a:gd name="T68" fmla="*/ 526 w 703"/>
              <a:gd name="T69" fmla="*/ 0 h 595"/>
              <a:gd name="T70" fmla="*/ 526 w 703"/>
              <a:gd name="T71" fmla="*/ 0 h 59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703"/>
              <a:gd name="T109" fmla="*/ 0 h 595"/>
              <a:gd name="T110" fmla="*/ 703 w 703"/>
              <a:gd name="T111" fmla="*/ 595 h 595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703" h="595">
                <a:moveTo>
                  <a:pt x="526" y="0"/>
                </a:moveTo>
                <a:lnTo>
                  <a:pt x="500" y="63"/>
                </a:lnTo>
                <a:lnTo>
                  <a:pt x="500" y="125"/>
                </a:lnTo>
                <a:lnTo>
                  <a:pt x="439" y="108"/>
                </a:lnTo>
                <a:lnTo>
                  <a:pt x="420" y="25"/>
                </a:lnTo>
                <a:lnTo>
                  <a:pt x="344" y="0"/>
                </a:lnTo>
                <a:lnTo>
                  <a:pt x="300" y="25"/>
                </a:lnTo>
                <a:lnTo>
                  <a:pt x="281" y="70"/>
                </a:lnTo>
                <a:lnTo>
                  <a:pt x="243" y="46"/>
                </a:lnTo>
                <a:lnTo>
                  <a:pt x="203" y="103"/>
                </a:lnTo>
                <a:lnTo>
                  <a:pt x="154" y="116"/>
                </a:lnTo>
                <a:lnTo>
                  <a:pt x="146" y="165"/>
                </a:lnTo>
                <a:lnTo>
                  <a:pt x="17" y="211"/>
                </a:lnTo>
                <a:lnTo>
                  <a:pt x="0" y="321"/>
                </a:lnTo>
                <a:lnTo>
                  <a:pt x="38" y="424"/>
                </a:lnTo>
                <a:lnTo>
                  <a:pt x="0" y="454"/>
                </a:lnTo>
                <a:lnTo>
                  <a:pt x="30" y="486"/>
                </a:lnTo>
                <a:lnTo>
                  <a:pt x="129" y="496"/>
                </a:lnTo>
                <a:lnTo>
                  <a:pt x="220" y="439"/>
                </a:lnTo>
                <a:lnTo>
                  <a:pt x="292" y="424"/>
                </a:lnTo>
                <a:lnTo>
                  <a:pt x="361" y="502"/>
                </a:lnTo>
                <a:lnTo>
                  <a:pt x="389" y="462"/>
                </a:lnTo>
                <a:lnTo>
                  <a:pt x="410" y="549"/>
                </a:lnTo>
                <a:lnTo>
                  <a:pt x="452" y="572"/>
                </a:lnTo>
                <a:lnTo>
                  <a:pt x="505" y="557"/>
                </a:lnTo>
                <a:lnTo>
                  <a:pt x="551" y="595"/>
                </a:lnTo>
                <a:lnTo>
                  <a:pt x="629" y="509"/>
                </a:lnTo>
                <a:lnTo>
                  <a:pt x="667" y="401"/>
                </a:lnTo>
                <a:lnTo>
                  <a:pt x="703" y="384"/>
                </a:lnTo>
                <a:lnTo>
                  <a:pt x="686" y="306"/>
                </a:lnTo>
                <a:lnTo>
                  <a:pt x="642" y="243"/>
                </a:lnTo>
                <a:lnTo>
                  <a:pt x="612" y="171"/>
                </a:lnTo>
                <a:lnTo>
                  <a:pt x="566" y="156"/>
                </a:lnTo>
                <a:lnTo>
                  <a:pt x="543" y="46"/>
                </a:lnTo>
                <a:lnTo>
                  <a:pt x="526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2" name="Freeform 5"/>
          <p:cNvSpPr>
            <a:spLocks/>
          </p:cNvSpPr>
          <p:nvPr/>
        </p:nvSpPr>
        <p:spPr bwMode="auto">
          <a:xfrm>
            <a:off x="355600" y="3470275"/>
            <a:ext cx="1776413" cy="2428875"/>
          </a:xfrm>
          <a:custGeom>
            <a:avLst/>
            <a:gdLst>
              <a:gd name="T0" fmla="*/ 724 w 1171"/>
              <a:gd name="T1" fmla="*/ 114 h 1524"/>
              <a:gd name="T2" fmla="*/ 631 w 1171"/>
              <a:gd name="T3" fmla="*/ 133 h 1524"/>
              <a:gd name="T4" fmla="*/ 542 w 1171"/>
              <a:gd name="T5" fmla="*/ 97 h 1524"/>
              <a:gd name="T6" fmla="*/ 496 w 1171"/>
              <a:gd name="T7" fmla="*/ 9 h 1524"/>
              <a:gd name="T8" fmla="*/ 390 w 1171"/>
              <a:gd name="T9" fmla="*/ 9 h 1524"/>
              <a:gd name="T10" fmla="*/ 274 w 1171"/>
              <a:gd name="T11" fmla="*/ 42 h 1524"/>
              <a:gd name="T12" fmla="*/ 156 w 1171"/>
              <a:gd name="T13" fmla="*/ 93 h 1524"/>
              <a:gd name="T14" fmla="*/ 97 w 1171"/>
              <a:gd name="T15" fmla="*/ 184 h 1524"/>
              <a:gd name="T16" fmla="*/ 4 w 1171"/>
              <a:gd name="T17" fmla="*/ 313 h 1524"/>
              <a:gd name="T18" fmla="*/ 0 w 1171"/>
              <a:gd name="T19" fmla="*/ 469 h 1524"/>
              <a:gd name="T20" fmla="*/ 65 w 1171"/>
              <a:gd name="T21" fmla="*/ 574 h 1524"/>
              <a:gd name="T22" fmla="*/ 120 w 1171"/>
              <a:gd name="T23" fmla="*/ 644 h 1524"/>
              <a:gd name="T24" fmla="*/ 222 w 1171"/>
              <a:gd name="T25" fmla="*/ 701 h 1524"/>
              <a:gd name="T26" fmla="*/ 352 w 1171"/>
              <a:gd name="T27" fmla="*/ 650 h 1524"/>
              <a:gd name="T28" fmla="*/ 451 w 1171"/>
              <a:gd name="T29" fmla="*/ 692 h 1524"/>
              <a:gd name="T30" fmla="*/ 431 w 1171"/>
              <a:gd name="T31" fmla="*/ 768 h 1524"/>
              <a:gd name="T32" fmla="*/ 496 w 1171"/>
              <a:gd name="T33" fmla="*/ 893 h 1524"/>
              <a:gd name="T34" fmla="*/ 490 w 1171"/>
              <a:gd name="T35" fmla="*/ 1053 h 1524"/>
              <a:gd name="T36" fmla="*/ 464 w 1171"/>
              <a:gd name="T37" fmla="*/ 1150 h 1524"/>
              <a:gd name="T38" fmla="*/ 487 w 1171"/>
              <a:gd name="T39" fmla="*/ 1212 h 1524"/>
              <a:gd name="T40" fmla="*/ 559 w 1171"/>
              <a:gd name="T41" fmla="*/ 1381 h 1524"/>
              <a:gd name="T42" fmla="*/ 578 w 1171"/>
              <a:gd name="T43" fmla="*/ 1501 h 1524"/>
              <a:gd name="T44" fmla="*/ 696 w 1171"/>
              <a:gd name="T45" fmla="*/ 1524 h 1524"/>
              <a:gd name="T46" fmla="*/ 772 w 1171"/>
              <a:gd name="T47" fmla="*/ 1435 h 1524"/>
              <a:gd name="T48" fmla="*/ 795 w 1171"/>
              <a:gd name="T49" fmla="*/ 1366 h 1524"/>
              <a:gd name="T50" fmla="*/ 884 w 1171"/>
              <a:gd name="T51" fmla="*/ 1294 h 1524"/>
              <a:gd name="T52" fmla="*/ 865 w 1171"/>
              <a:gd name="T53" fmla="*/ 1212 h 1524"/>
              <a:gd name="T54" fmla="*/ 970 w 1171"/>
              <a:gd name="T55" fmla="*/ 1155 h 1524"/>
              <a:gd name="T56" fmla="*/ 977 w 1171"/>
              <a:gd name="T57" fmla="*/ 1045 h 1524"/>
              <a:gd name="T58" fmla="*/ 966 w 1171"/>
              <a:gd name="T59" fmla="*/ 923 h 1524"/>
              <a:gd name="T60" fmla="*/ 1053 w 1171"/>
              <a:gd name="T61" fmla="*/ 808 h 1524"/>
              <a:gd name="T62" fmla="*/ 1125 w 1171"/>
              <a:gd name="T63" fmla="*/ 741 h 1524"/>
              <a:gd name="T64" fmla="*/ 1162 w 1171"/>
              <a:gd name="T65" fmla="*/ 682 h 1524"/>
              <a:gd name="T66" fmla="*/ 1162 w 1171"/>
              <a:gd name="T67" fmla="*/ 587 h 1524"/>
              <a:gd name="T68" fmla="*/ 1118 w 1171"/>
              <a:gd name="T69" fmla="*/ 604 h 1524"/>
              <a:gd name="T70" fmla="*/ 949 w 1171"/>
              <a:gd name="T71" fmla="*/ 469 h 1524"/>
              <a:gd name="T72" fmla="*/ 884 w 1171"/>
              <a:gd name="T73" fmla="*/ 251 h 1524"/>
              <a:gd name="T74" fmla="*/ 852 w 1171"/>
              <a:gd name="T75" fmla="*/ 144 h 1524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171"/>
              <a:gd name="T115" fmla="*/ 0 h 1524"/>
              <a:gd name="T116" fmla="*/ 1171 w 1171"/>
              <a:gd name="T117" fmla="*/ 1524 h 1524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171" h="1524">
                <a:moveTo>
                  <a:pt x="852" y="144"/>
                </a:moveTo>
                <a:lnTo>
                  <a:pt x="724" y="114"/>
                </a:lnTo>
                <a:lnTo>
                  <a:pt x="650" y="102"/>
                </a:lnTo>
                <a:lnTo>
                  <a:pt x="631" y="133"/>
                </a:lnTo>
                <a:lnTo>
                  <a:pt x="587" y="133"/>
                </a:lnTo>
                <a:lnTo>
                  <a:pt x="542" y="97"/>
                </a:lnTo>
                <a:lnTo>
                  <a:pt x="479" y="87"/>
                </a:lnTo>
                <a:lnTo>
                  <a:pt x="496" y="9"/>
                </a:lnTo>
                <a:lnTo>
                  <a:pt x="435" y="0"/>
                </a:lnTo>
                <a:lnTo>
                  <a:pt x="390" y="9"/>
                </a:lnTo>
                <a:lnTo>
                  <a:pt x="338" y="9"/>
                </a:lnTo>
                <a:lnTo>
                  <a:pt x="274" y="42"/>
                </a:lnTo>
                <a:lnTo>
                  <a:pt x="190" y="47"/>
                </a:lnTo>
                <a:lnTo>
                  <a:pt x="156" y="93"/>
                </a:lnTo>
                <a:lnTo>
                  <a:pt x="116" y="118"/>
                </a:lnTo>
                <a:lnTo>
                  <a:pt x="97" y="184"/>
                </a:lnTo>
                <a:lnTo>
                  <a:pt x="55" y="222"/>
                </a:lnTo>
                <a:lnTo>
                  <a:pt x="4" y="313"/>
                </a:lnTo>
                <a:lnTo>
                  <a:pt x="17" y="386"/>
                </a:lnTo>
                <a:lnTo>
                  <a:pt x="0" y="469"/>
                </a:lnTo>
                <a:lnTo>
                  <a:pt x="11" y="538"/>
                </a:lnTo>
                <a:lnTo>
                  <a:pt x="65" y="574"/>
                </a:lnTo>
                <a:lnTo>
                  <a:pt x="80" y="629"/>
                </a:lnTo>
                <a:lnTo>
                  <a:pt x="120" y="644"/>
                </a:lnTo>
                <a:lnTo>
                  <a:pt x="144" y="682"/>
                </a:lnTo>
                <a:lnTo>
                  <a:pt x="222" y="701"/>
                </a:lnTo>
                <a:lnTo>
                  <a:pt x="323" y="686"/>
                </a:lnTo>
                <a:lnTo>
                  <a:pt x="352" y="650"/>
                </a:lnTo>
                <a:lnTo>
                  <a:pt x="399" y="692"/>
                </a:lnTo>
                <a:lnTo>
                  <a:pt x="451" y="692"/>
                </a:lnTo>
                <a:lnTo>
                  <a:pt x="471" y="718"/>
                </a:lnTo>
                <a:lnTo>
                  <a:pt x="431" y="768"/>
                </a:lnTo>
                <a:lnTo>
                  <a:pt x="435" y="834"/>
                </a:lnTo>
                <a:lnTo>
                  <a:pt x="496" y="893"/>
                </a:lnTo>
                <a:lnTo>
                  <a:pt x="506" y="975"/>
                </a:lnTo>
                <a:lnTo>
                  <a:pt x="490" y="1053"/>
                </a:lnTo>
                <a:lnTo>
                  <a:pt x="483" y="1104"/>
                </a:lnTo>
                <a:lnTo>
                  <a:pt x="464" y="1150"/>
                </a:lnTo>
                <a:lnTo>
                  <a:pt x="483" y="1176"/>
                </a:lnTo>
                <a:lnTo>
                  <a:pt x="487" y="1212"/>
                </a:lnTo>
                <a:lnTo>
                  <a:pt x="528" y="1245"/>
                </a:lnTo>
                <a:lnTo>
                  <a:pt x="559" y="1381"/>
                </a:lnTo>
                <a:lnTo>
                  <a:pt x="578" y="1402"/>
                </a:lnTo>
                <a:lnTo>
                  <a:pt x="578" y="1501"/>
                </a:lnTo>
                <a:lnTo>
                  <a:pt x="599" y="1524"/>
                </a:lnTo>
                <a:lnTo>
                  <a:pt x="696" y="1524"/>
                </a:lnTo>
                <a:lnTo>
                  <a:pt x="757" y="1490"/>
                </a:lnTo>
                <a:lnTo>
                  <a:pt x="772" y="1435"/>
                </a:lnTo>
                <a:lnTo>
                  <a:pt x="795" y="1419"/>
                </a:lnTo>
                <a:lnTo>
                  <a:pt x="795" y="1366"/>
                </a:lnTo>
                <a:lnTo>
                  <a:pt x="836" y="1345"/>
                </a:lnTo>
                <a:lnTo>
                  <a:pt x="884" y="1294"/>
                </a:lnTo>
                <a:lnTo>
                  <a:pt x="884" y="1252"/>
                </a:lnTo>
                <a:lnTo>
                  <a:pt x="865" y="1212"/>
                </a:lnTo>
                <a:lnTo>
                  <a:pt x="888" y="1186"/>
                </a:lnTo>
                <a:lnTo>
                  <a:pt x="970" y="1155"/>
                </a:lnTo>
                <a:lnTo>
                  <a:pt x="981" y="1108"/>
                </a:lnTo>
                <a:lnTo>
                  <a:pt x="977" y="1045"/>
                </a:lnTo>
                <a:lnTo>
                  <a:pt x="966" y="1026"/>
                </a:lnTo>
                <a:lnTo>
                  <a:pt x="966" y="923"/>
                </a:lnTo>
                <a:lnTo>
                  <a:pt x="998" y="861"/>
                </a:lnTo>
                <a:lnTo>
                  <a:pt x="1053" y="808"/>
                </a:lnTo>
                <a:lnTo>
                  <a:pt x="1093" y="789"/>
                </a:lnTo>
                <a:lnTo>
                  <a:pt x="1125" y="741"/>
                </a:lnTo>
                <a:lnTo>
                  <a:pt x="1129" y="711"/>
                </a:lnTo>
                <a:lnTo>
                  <a:pt x="1162" y="682"/>
                </a:lnTo>
                <a:lnTo>
                  <a:pt x="1171" y="629"/>
                </a:lnTo>
                <a:lnTo>
                  <a:pt x="1162" y="587"/>
                </a:lnTo>
                <a:lnTo>
                  <a:pt x="1135" y="587"/>
                </a:lnTo>
                <a:lnTo>
                  <a:pt x="1118" y="604"/>
                </a:lnTo>
                <a:lnTo>
                  <a:pt x="1053" y="598"/>
                </a:lnTo>
                <a:lnTo>
                  <a:pt x="949" y="469"/>
                </a:lnTo>
                <a:lnTo>
                  <a:pt x="933" y="397"/>
                </a:lnTo>
                <a:lnTo>
                  <a:pt x="884" y="251"/>
                </a:lnTo>
                <a:lnTo>
                  <a:pt x="855" y="165"/>
                </a:lnTo>
                <a:lnTo>
                  <a:pt x="852" y="14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3" name="Freeform 6"/>
          <p:cNvSpPr>
            <a:spLocks/>
          </p:cNvSpPr>
          <p:nvPr/>
        </p:nvSpPr>
        <p:spPr bwMode="auto">
          <a:xfrm>
            <a:off x="7951788" y="4062413"/>
            <a:ext cx="1497012" cy="2232025"/>
          </a:xfrm>
          <a:custGeom>
            <a:avLst/>
            <a:gdLst>
              <a:gd name="T0" fmla="*/ 86 w 818"/>
              <a:gd name="T1" fmla="*/ 76 h 1449"/>
              <a:gd name="T2" fmla="*/ 95 w 818"/>
              <a:gd name="T3" fmla="*/ 194 h 1449"/>
              <a:gd name="T4" fmla="*/ 37 w 818"/>
              <a:gd name="T5" fmla="*/ 310 h 1449"/>
              <a:gd name="T6" fmla="*/ 12 w 818"/>
              <a:gd name="T7" fmla="*/ 363 h 1449"/>
              <a:gd name="T8" fmla="*/ 78 w 818"/>
              <a:gd name="T9" fmla="*/ 476 h 1449"/>
              <a:gd name="T10" fmla="*/ 187 w 818"/>
              <a:gd name="T11" fmla="*/ 574 h 1449"/>
              <a:gd name="T12" fmla="*/ 210 w 818"/>
              <a:gd name="T13" fmla="*/ 656 h 1449"/>
              <a:gd name="T14" fmla="*/ 187 w 818"/>
              <a:gd name="T15" fmla="*/ 827 h 1449"/>
              <a:gd name="T16" fmla="*/ 175 w 818"/>
              <a:gd name="T17" fmla="*/ 1089 h 1449"/>
              <a:gd name="T18" fmla="*/ 187 w 818"/>
              <a:gd name="T19" fmla="*/ 1188 h 1449"/>
              <a:gd name="T20" fmla="*/ 183 w 818"/>
              <a:gd name="T21" fmla="*/ 1295 h 1449"/>
              <a:gd name="T22" fmla="*/ 219 w 818"/>
              <a:gd name="T23" fmla="*/ 1371 h 1449"/>
              <a:gd name="T24" fmla="*/ 213 w 818"/>
              <a:gd name="T25" fmla="*/ 1401 h 1449"/>
              <a:gd name="T26" fmla="*/ 301 w 818"/>
              <a:gd name="T27" fmla="*/ 1430 h 1449"/>
              <a:gd name="T28" fmla="*/ 375 w 818"/>
              <a:gd name="T29" fmla="*/ 1430 h 1449"/>
              <a:gd name="T30" fmla="*/ 306 w 818"/>
              <a:gd name="T31" fmla="*/ 1378 h 1449"/>
              <a:gd name="T32" fmla="*/ 306 w 818"/>
              <a:gd name="T33" fmla="*/ 1348 h 1449"/>
              <a:gd name="T34" fmla="*/ 320 w 818"/>
              <a:gd name="T35" fmla="*/ 1260 h 1449"/>
              <a:gd name="T36" fmla="*/ 284 w 818"/>
              <a:gd name="T37" fmla="*/ 1196 h 1449"/>
              <a:gd name="T38" fmla="*/ 335 w 818"/>
              <a:gd name="T39" fmla="*/ 1148 h 1449"/>
              <a:gd name="T40" fmla="*/ 320 w 818"/>
              <a:gd name="T41" fmla="*/ 1097 h 1449"/>
              <a:gd name="T42" fmla="*/ 381 w 818"/>
              <a:gd name="T43" fmla="*/ 1055 h 1449"/>
              <a:gd name="T44" fmla="*/ 453 w 818"/>
              <a:gd name="T45" fmla="*/ 1015 h 1449"/>
              <a:gd name="T46" fmla="*/ 460 w 818"/>
              <a:gd name="T47" fmla="*/ 949 h 1449"/>
              <a:gd name="T48" fmla="*/ 519 w 818"/>
              <a:gd name="T49" fmla="*/ 937 h 1449"/>
              <a:gd name="T50" fmla="*/ 571 w 818"/>
              <a:gd name="T51" fmla="*/ 875 h 1449"/>
              <a:gd name="T52" fmla="*/ 584 w 818"/>
              <a:gd name="T53" fmla="*/ 780 h 1449"/>
              <a:gd name="T54" fmla="*/ 630 w 818"/>
              <a:gd name="T55" fmla="*/ 728 h 1449"/>
              <a:gd name="T56" fmla="*/ 744 w 818"/>
              <a:gd name="T57" fmla="*/ 645 h 1449"/>
              <a:gd name="T58" fmla="*/ 799 w 818"/>
              <a:gd name="T59" fmla="*/ 441 h 1449"/>
              <a:gd name="T60" fmla="*/ 767 w 818"/>
              <a:gd name="T61" fmla="*/ 346 h 1449"/>
              <a:gd name="T62" fmla="*/ 687 w 818"/>
              <a:gd name="T63" fmla="*/ 305 h 1449"/>
              <a:gd name="T64" fmla="*/ 654 w 818"/>
              <a:gd name="T65" fmla="*/ 297 h 1449"/>
              <a:gd name="T66" fmla="*/ 580 w 818"/>
              <a:gd name="T67" fmla="*/ 263 h 1449"/>
              <a:gd name="T68" fmla="*/ 571 w 818"/>
              <a:gd name="T69" fmla="*/ 211 h 1449"/>
              <a:gd name="T70" fmla="*/ 510 w 818"/>
              <a:gd name="T71" fmla="*/ 171 h 1449"/>
              <a:gd name="T72" fmla="*/ 434 w 818"/>
              <a:gd name="T73" fmla="*/ 141 h 1449"/>
              <a:gd name="T74" fmla="*/ 388 w 818"/>
              <a:gd name="T75" fmla="*/ 90 h 1449"/>
              <a:gd name="T76" fmla="*/ 236 w 818"/>
              <a:gd name="T77" fmla="*/ 35 h 1449"/>
              <a:gd name="T78" fmla="*/ 187 w 818"/>
              <a:gd name="T79" fmla="*/ 6 h 1449"/>
              <a:gd name="T80" fmla="*/ 114 w 818"/>
              <a:gd name="T81" fmla="*/ 23 h 144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818"/>
              <a:gd name="T124" fmla="*/ 0 h 1449"/>
              <a:gd name="T125" fmla="*/ 818 w 818"/>
              <a:gd name="T126" fmla="*/ 1449 h 1449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818" h="1449">
                <a:moveTo>
                  <a:pt x="114" y="23"/>
                </a:moveTo>
                <a:lnTo>
                  <a:pt x="86" y="76"/>
                </a:lnTo>
                <a:lnTo>
                  <a:pt x="82" y="141"/>
                </a:lnTo>
                <a:lnTo>
                  <a:pt x="95" y="194"/>
                </a:lnTo>
                <a:lnTo>
                  <a:pt x="29" y="246"/>
                </a:lnTo>
                <a:lnTo>
                  <a:pt x="37" y="310"/>
                </a:lnTo>
                <a:lnTo>
                  <a:pt x="0" y="335"/>
                </a:lnTo>
                <a:lnTo>
                  <a:pt x="12" y="363"/>
                </a:lnTo>
                <a:lnTo>
                  <a:pt x="75" y="434"/>
                </a:lnTo>
                <a:lnTo>
                  <a:pt x="78" y="476"/>
                </a:lnTo>
                <a:lnTo>
                  <a:pt x="143" y="563"/>
                </a:lnTo>
                <a:lnTo>
                  <a:pt x="187" y="574"/>
                </a:lnTo>
                <a:lnTo>
                  <a:pt x="196" y="628"/>
                </a:lnTo>
                <a:lnTo>
                  <a:pt x="210" y="656"/>
                </a:lnTo>
                <a:lnTo>
                  <a:pt x="204" y="780"/>
                </a:lnTo>
                <a:lnTo>
                  <a:pt x="187" y="827"/>
                </a:lnTo>
                <a:lnTo>
                  <a:pt x="192" y="956"/>
                </a:lnTo>
                <a:lnTo>
                  <a:pt x="175" y="1089"/>
                </a:lnTo>
                <a:lnTo>
                  <a:pt x="200" y="1108"/>
                </a:lnTo>
                <a:lnTo>
                  <a:pt x="187" y="1188"/>
                </a:lnTo>
                <a:lnTo>
                  <a:pt x="164" y="1207"/>
                </a:lnTo>
                <a:lnTo>
                  <a:pt x="183" y="1295"/>
                </a:lnTo>
                <a:lnTo>
                  <a:pt x="219" y="1342"/>
                </a:lnTo>
                <a:lnTo>
                  <a:pt x="219" y="1371"/>
                </a:lnTo>
                <a:lnTo>
                  <a:pt x="232" y="1390"/>
                </a:lnTo>
                <a:lnTo>
                  <a:pt x="213" y="1401"/>
                </a:lnTo>
                <a:lnTo>
                  <a:pt x="261" y="1430"/>
                </a:lnTo>
                <a:lnTo>
                  <a:pt x="301" y="1430"/>
                </a:lnTo>
                <a:lnTo>
                  <a:pt x="356" y="1449"/>
                </a:lnTo>
                <a:lnTo>
                  <a:pt x="375" y="1430"/>
                </a:lnTo>
                <a:lnTo>
                  <a:pt x="324" y="1401"/>
                </a:lnTo>
                <a:lnTo>
                  <a:pt x="306" y="1378"/>
                </a:lnTo>
                <a:lnTo>
                  <a:pt x="265" y="1378"/>
                </a:lnTo>
                <a:lnTo>
                  <a:pt x="306" y="1348"/>
                </a:lnTo>
                <a:lnTo>
                  <a:pt x="268" y="1329"/>
                </a:lnTo>
                <a:lnTo>
                  <a:pt x="320" y="1260"/>
                </a:lnTo>
                <a:lnTo>
                  <a:pt x="293" y="1232"/>
                </a:lnTo>
                <a:lnTo>
                  <a:pt x="284" y="1196"/>
                </a:lnTo>
                <a:lnTo>
                  <a:pt x="314" y="1184"/>
                </a:lnTo>
                <a:lnTo>
                  <a:pt x="335" y="1148"/>
                </a:lnTo>
                <a:lnTo>
                  <a:pt x="360" y="1137"/>
                </a:lnTo>
                <a:lnTo>
                  <a:pt x="320" y="1097"/>
                </a:lnTo>
                <a:lnTo>
                  <a:pt x="356" y="1089"/>
                </a:lnTo>
                <a:lnTo>
                  <a:pt x="381" y="1055"/>
                </a:lnTo>
                <a:lnTo>
                  <a:pt x="411" y="1055"/>
                </a:lnTo>
                <a:lnTo>
                  <a:pt x="453" y="1015"/>
                </a:lnTo>
                <a:lnTo>
                  <a:pt x="434" y="949"/>
                </a:lnTo>
                <a:lnTo>
                  <a:pt x="460" y="949"/>
                </a:lnTo>
                <a:lnTo>
                  <a:pt x="466" y="968"/>
                </a:lnTo>
                <a:lnTo>
                  <a:pt x="519" y="937"/>
                </a:lnTo>
                <a:lnTo>
                  <a:pt x="523" y="878"/>
                </a:lnTo>
                <a:lnTo>
                  <a:pt x="571" y="875"/>
                </a:lnTo>
                <a:lnTo>
                  <a:pt x="588" y="850"/>
                </a:lnTo>
                <a:lnTo>
                  <a:pt x="584" y="780"/>
                </a:lnTo>
                <a:lnTo>
                  <a:pt x="626" y="763"/>
                </a:lnTo>
                <a:lnTo>
                  <a:pt x="630" y="728"/>
                </a:lnTo>
                <a:lnTo>
                  <a:pt x="681" y="711"/>
                </a:lnTo>
                <a:lnTo>
                  <a:pt x="744" y="645"/>
                </a:lnTo>
                <a:lnTo>
                  <a:pt x="744" y="521"/>
                </a:lnTo>
                <a:lnTo>
                  <a:pt x="799" y="441"/>
                </a:lnTo>
                <a:lnTo>
                  <a:pt x="818" y="363"/>
                </a:lnTo>
                <a:lnTo>
                  <a:pt x="767" y="346"/>
                </a:lnTo>
                <a:lnTo>
                  <a:pt x="740" y="310"/>
                </a:lnTo>
                <a:lnTo>
                  <a:pt x="687" y="305"/>
                </a:lnTo>
                <a:lnTo>
                  <a:pt x="666" y="280"/>
                </a:lnTo>
                <a:lnTo>
                  <a:pt x="654" y="297"/>
                </a:lnTo>
                <a:lnTo>
                  <a:pt x="597" y="257"/>
                </a:lnTo>
                <a:lnTo>
                  <a:pt x="580" y="263"/>
                </a:lnTo>
                <a:lnTo>
                  <a:pt x="552" y="228"/>
                </a:lnTo>
                <a:lnTo>
                  <a:pt x="571" y="211"/>
                </a:lnTo>
                <a:lnTo>
                  <a:pt x="544" y="171"/>
                </a:lnTo>
                <a:lnTo>
                  <a:pt x="510" y="171"/>
                </a:lnTo>
                <a:lnTo>
                  <a:pt x="489" y="147"/>
                </a:lnTo>
                <a:lnTo>
                  <a:pt x="434" y="141"/>
                </a:lnTo>
                <a:lnTo>
                  <a:pt x="411" y="95"/>
                </a:lnTo>
                <a:lnTo>
                  <a:pt x="388" y="90"/>
                </a:lnTo>
                <a:lnTo>
                  <a:pt x="371" y="35"/>
                </a:lnTo>
                <a:lnTo>
                  <a:pt x="236" y="35"/>
                </a:lnTo>
                <a:lnTo>
                  <a:pt x="213" y="0"/>
                </a:lnTo>
                <a:lnTo>
                  <a:pt x="187" y="6"/>
                </a:lnTo>
                <a:lnTo>
                  <a:pt x="151" y="18"/>
                </a:lnTo>
                <a:lnTo>
                  <a:pt x="114" y="23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2" name="Group 111"/>
          <p:cNvGrpSpPr>
            <a:grpSpLocks/>
          </p:cNvGrpSpPr>
          <p:nvPr/>
        </p:nvGrpSpPr>
        <p:grpSpPr bwMode="auto">
          <a:xfrm>
            <a:off x="854075" y="1906588"/>
            <a:ext cx="4248150" cy="2828925"/>
            <a:chOff x="473075" y="1858963"/>
            <a:chExt cx="4568825" cy="2876550"/>
          </a:xfrm>
        </p:grpSpPr>
        <p:sp>
          <p:nvSpPr>
            <p:cNvPr id="65" name="Freeform 3"/>
            <p:cNvSpPr>
              <a:spLocks/>
            </p:cNvSpPr>
            <p:nvPr/>
          </p:nvSpPr>
          <p:spPr bwMode="auto">
            <a:xfrm>
              <a:off x="473075" y="1858963"/>
              <a:ext cx="4568825" cy="2876550"/>
            </a:xfrm>
            <a:custGeom>
              <a:avLst/>
              <a:gdLst>
                <a:gd name="T0" fmla="*/ 2740 w 3014"/>
                <a:gd name="T1" fmla="*/ 236 h 1807"/>
                <a:gd name="T2" fmla="*/ 2329 w 3014"/>
                <a:gd name="T3" fmla="*/ 164 h 1807"/>
                <a:gd name="T4" fmla="*/ 2067 w 3014"/>
                <a:gd name="T5" fmla="*/ 158 h 1807"/>
                <a:gd name="T6" fmla="*/ 1766 w 3014"/>
                <a:gd name="T7" fmla="*/ 95 h 1807"/>
                <a:gd name="T8" fmla="*/ 1430 w 3014"/>
                <a:gd name="T9" fmla="*/ 63 h 1807"/>
                <a:gd name="T10" fmla="*/ 1284 w 3014"/>
                <a:gd name="T11" fmla="*/ 164 h 1807"/>
                <a:gd name="T12" fmla="*/ 1145 w 3014"/>
                <a:gd name="T13" fmla="*/ 143 h 1807"/>
                <a:gd name="T14" fmla="*/ 1008 w 3014"/>
                <a:gd name="T15" fmla="*/ 230 h 1807"/>
                <a:gd name="T16" fmla="*/ 795 w 3014"/>
                <a:gd name="T17" fmla="*/ 230 h 1807"/>
                <a:gd name="T18" fmla="*/ 649 w 3014"/>
                <a:gd name="T19" fmla="*/ 274 h 1807"/>
                <a:gd name="T20" fmla="*/ 740 w 3014"/>
                <a:gd name="T21" fmla="*/ 221 h 1807"/>
                <a:gd name="T22" fmla="*/ 569 w 3014"/>
                <a:gd name="T23" fmla="*/ 173 h 1807"/>
                <a:gd name="T24" fmla="*/ 348 w 3014"/>
                <a:gd name="T25" fmla="*/ 236 h 1807"/>
                <a:gd name="T26" fmla="*/ 238 w 3014"/>
                <a:gd name="T27" fmla="*/ 471 h 1807"/>
                <a:gd name="T28" fmla="*/ 375 w 3014"/>
                <a:gd name="T29" fmla="*/ 580 h 1807"/>
                <a:gd name="T30" fmla="*/ 434 w 3014"/>
                <a:gd name="T31" fmla="*/ 393 h 1807"/>
                <a:gd name="T32" fmla="*/ 495 w 3014"/>
                <a:gd name="T33" fmla="*/ 456 h 1807"/>
                <a:gd name="T34" fmla="*/ 491 w 3014"/>
                <a:gd name="T35" fmla="*/ 504 h 1807"/>
                <a:gd name="T36" fmla="*/ 323 w 3014"/>
                <a:gd name="T37" fmla="*/ 589 h 1807"/>
                <a:gd name="T38" fmla="*/ 287 w 3014"/>
                <a:gd name="T39" fmla="*/ 599 h 1807"/>
                <a:gd name="T40" fmla="*/ 69 w 3014"/>
                <a:gd name="T41" fmla="*/ 747 h 1807"/>
                <a:gd name="T42" fmla="*/ 61 w 3014"/>
                <a:gd name="T43" fmla="*/ 840 h 1807"/>
                <a:gd name="T44" fmla="*/ 61 w 3014"/>
                <a:gd name="T45" fmla="*/ 1005 h 1807"/>
                <a:gd name="T46" fmla="*/ 225 w 3014"/>
                <a:gd name="T47" fmla="*/ 895 h 1807"/>
                <a:gd name="T48" fmla="*/ 392 w 3014"/>
                <a:gd name="T49" fmla="*/ 910 h 1807"/>
                <a:gd name="T50" fmla="*/ 455 w 3014"/>
                <a:gd name="T51" fmla="*/ 935 h 1807"/>
                <a:gd name="T52" fmla="*/ 403 w 3014"/>
                <a:gd name="T53" fmla="*/ 872 h 1807"/>
                <a:gd name="T54" fmla="*/ 491 w 3014"/>
                <a:gd name="T55" fmla="*/ 988 h 1807"/>
                <a:gd name="T56" fmla="*/ 514 w 3014"/>
                <a:gd name="T57" fmla="*/ 935 h 1807"/>
                <a:gd name="T58" fmla="*/ 654 w 3014"/>
                <a:gd name="T59" fmla="*/ 1036 h 1807"/>
                <a:gd name="T60" fmla="*/ 715 w 3014"/>
                <a:gd name="T61" fmla="*/ 1108 h 1807"/>
                <a:gd name="T62" fmla="*/ 801 w 3014"/>
                <a:gd name="T63" fmla="*/ 1304 h 1807"/>
                <a:gd name="T64" fmla="*/ 955 w 3014"/>
                <a:gd name="T65" fmla="*/ 1524 h 1807"/>
                <a:gd name="T66" fmla="*/ 1162 w 3014"/>
                <a:gd name="T67" fmla="*/ 1351 h 1807"/>
                <a:gd name="T68" fmla="*/ 1008 w 3014"/>
                <a:gd name="T69" fmla="*/ 1281 h 1807"/>
                <a:gd name="T70" fmla="*/ 1112 w 3014"/>
                <a:gd name="T71" fmla="*/ 1256 h 1807"/>
                <a:gd name="T72" fmla="*/ 1363 w 3014"/>
                <a:gd name="T73" fmla="*/ 1477 h 1807"/>
                <a:gd name="T74" fmla="*/ 1563 w 3014"/>
                <a:gd name="T75" fmla="*/ 1405 h 1807"/>
                <a:gd name="T76" fmla="*/ 1766 w 3014"/>
                <a:gd name="T77" fmla="*/ 1507 h 1807"/>
                <a:gd name="T78" fmla="*/ 1907 w 3014"/>
                <a:gd name="T79" fmla="*/ 1807 h 1807"/>
                <a:gd name="T80" fmla="*/ 1901 w 3014"/>
                <a:gd name="T81" fmla="*/ 1650 h 1807"/>
                <a:gd name="T82" fmla="*/ 1907 w 3014"/>
                <a:gd name="T83" fmla="*/ 1444 h 1807"/>
                <a:gd name="T84" fmla="*/ 2059 w 3014"/>
                <a:gd name="T85" fmla="*/ 1391 h 1807"/>
                <a:gd name="T86" fmla="*/ 2189 w 3014"/>
                <a:gd name="T87" fmla="*/ 1194 h 1807"/>
                <a:gd name="T88" fmla="*/ 2095 w 3014"/>
                <a:gd name="T89" fmla="*/ 1023 h 1807"/>
                <a:gd name="T90" fmla="*/ 2200 w 3014"/>
                <a:gd name="T91" fmla="*/ 1061 h 1807"/>
                <a:gd name="T92" fmla="*/ 2242 w 3014"/>
                <a:gd name="T93" fmla="*/ 1030 h 1807"/>
                <a:gd name="T94" fmla="*/ 2396 w 3014"/>
                <a:gd name="T95" fmla="*/ 747 h 1807"/>
                <a:gd name="T96" fmla="*/ 2293 w 3014"/>
                <a:gd name="T97" fmla="*/ 557 h 1807"/>
                <a:gd name="T98" fmla="*/ 2531 w 3014"/>
                <a:gd name="T99" fmla="*/ 504 h 1807"/>
                <a:gd name="T100" fmla="*/ 2565 w 3014"/>
                <a:gd name="T101" fmla="*/ 580 h 1807"/>
                <a:gd name="T102" fmla="*/ 2696 w 3014"/>
                <a:gd name="T103" fmla="*/ 566 h 1807"/>
                <a:gd name="T104" fmla="*/ 2812 w 3014"/>
                <a:gd name="T105" fmla="*/ 479 h 1807"/>
                <a:gd name="T106" fmla="*/ 2896 w 3014"/>
                <a:gd name="T107" fmla="*/ 384 h 1807"/>
                <a:gd name="T108" fmla="*/ 3014 w 3014"/>
                <a:gd name="T109" fmla="*/ 369 h 180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014"/>
                <a:gd name="T166" fmla="*/ 0 h 1807"/>
                <a:gd name="T167" fmla="*/ 3014 w 3014"/>
                <a:gd name="T168" fmla="*/ 1807 h 180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014" h="1807">
                  <a:moveTo>
                    <a:pt x="3014" y="346"/>
                  </a:moveTo>
                  <a:lnTo>
                    <a:pt x="2940" y="298"/>
                  </a:lnTo>
                  <a:lnTo>
                    <a:pt x="2856" y="293"/>
                  </a:lnTo>
                  <a:lnTo>
                    <a:pt x="2740" y="236"/>
                  </a:lnTo>
                  <a:lnTo>
                    <a:pt x="2536" y="236"/>
                  </a:lnTo>
                  <a:lnTo>
                    <a:pt x="2487" y="213"/>
                  </a:lnTo>
                  <a:lnTo>
                    <a:pt x="2373" y="198"/>
                  </a:lnTo>
                  <a:lnTo>
                    <a:pt x="2329" y="164"/>
                  </a:lnTo>
                  <a:lnTo>
                    <a:pt x="2183" y="135"/>
                  </a:lnTo>
                  <a:lnTo>
                    <a:pt x="2196" y="164"/>
                  </a:lnTo>
                  <a:lnTo>
                    <a:pt x="2139" y="164"/>
                  </a:lnTo>
                  <a:lnTo>
                    <a:pt x="2067" y="158"/>
                  </a:lnTo>
                  <a:lnTo>
                    <a:pt x="2054" y="188"/>
                  </a:lnTo>
                  <a:lnTo>
                    <a:pt x="1987" y="126"/>
                  </a:lnTo>
                  <a:lnTo>
                    <a:pt x="1871" y="103"/>
                  </a:lnTo>
                  <a:lnTo>
                    <a:pt x="1766" y="95"/>
                  </a:lnTo>
                  <a:lnTo>
                    <a:pt x="1791" y="25"/>
                  </a:lnTo>
                  <a:lnTo>
                    <a:pt x="1675" y="0"/>
                  </a:lnTo>
                  <a:lnTo>
                    <a:pt x="1571" y="40"/>
                  </a:lnTo>
                  <a:lnTo>
                    <a:pt x="1430" y="63"/>
                  </a:lnTo>
                  <a:lnTo>
                    <a:pt x="1401" y="110"/>
                  </a:lnTo>
                  <a:lnTo>
                    <a:pt x="1341" y="118"/>
                  </a:lnTo>
                  <a:lnTo>
                    <a:pt x="1341" y="158"/>
                  </a:lnTo>
                  <a:lnTo>
                    <a:pt x="1284" y="164"/>
                  </a:lnTo>
                  <a:lnTo>
                    <a:pt x="1253" y="135"/>
                  </a:lnTo>
                  <a:lnTo>
                    <a:pt x="1272" y="213"/>
                  </a:lnTo>
                  <a:lnTo>
                    <a:pt x="1217" y="126"/>
                  </a:lnTo>
                  <a:lnTo>
                    <a:pt x="1145" y="143"/>
                  </a:lnTo>
                  <a:lnTo>
                    <a:pt x="1112" y="213"/>
                  </a:lnTo>
                  <a:lnTo>
                    <a:pt x="1044" y="173"/>
                  </a:lnTo>
                  <a:lnTo>
                    <a:pt x="1021" y="198"/>
                  </a:lnTo>
                  <a:lnTo>
                    <a:pt x="1008" y="230"/>
                  </a:lnTo>
                  <a:lnTo>
                    <a:pt x="917" y="236"/>
                  </a:lnTo>
                  <a:lnTo>
                    <a:pt x="867" y="274"/>
                  </a:lnTo>
                  <a:lnTo>
                    <a:pt x="837" y="236"/>
                  </a:lnTo>
                  <a:lnTo>
                    <a:pt x="795" y="230"/>
                  </a:lnTo>
                  <a:lnTo>
                    <a:pt x="814" y="293"/>
                  </a:lnTo>
                  <a:lnTo>
                    <a:pt x="765" y="340"/>
                  </a:lnTo>
                  <a:lnTo>
                    <a:pt x="704" y="340"/>
                  </a:lnTo>
                  <a:lnTo>
                    <a:pt x="649" y="274"/>
                  </a:lnTo>
                  <a:lnTo>
                    <a:pt x="704" y="274"/>
                  </a:lnTo>
                  <a:lnTo>
                    <a:pt x="734" y="298"/>
                  </a:lnTo>
                  <a:lnTo>
                    <a:pt x="789" y="283"/>
                  </a:lnTo>
                  <a:lnTo>
                    <a:pt x="740" y="221"/>
                  </a:lnTo>
                  <a:lnTo>
                    <a:pt x="660" y="173"/>
                  </a:lnTo>
                  <a:lnTo>
                    <a:pt x="641" y="188"/>
                  </a:lnTo>
                  <a:lnTo>
                    <a:pt x="597" y="158"/>
                  </a:lnTo>
                  <a:lnTo>
                    <a:pt x="569" y="173"/>
                  </a:lnTo>
                  <a:lnTo>
                    <a:pt x="508" y="158"/>
                  </a:lnTo>
                  <a:lnTo>
                    <a:pt x="470" y="181"/>
                  </a:lnTo>
                  <a:lnTo>
                    <a:pt x="398" y="188"/>
                  </a:lnTo>
                  <a:lnTo>
                    <a:pt x="348" y="236"/>
                  </a:lnTo>
                  <a:lnTo>
                    <a:pt x="384" y="245"/>
                  </a:lnTo>
                  <a:lnTo>
                    <a:pt x="348" y="331"/>
                  </a:lnTo>
                  <a:lnTo>
                    <a:pt x="251" y="393"/>
                  </a:lnTo>
                  <a:lnTo>
                    <a:pt x="238" y="471"/>
                  </a:lnTo>
                  <a:lnTo>
                    <a:pt x="282" y="504"/>
                  </a:lnTo>
                  <a:lnTo>
                    <a:pt x="323" y="494"/>
                  </a:lnTo>
                  <a:lnTo>
                    <a:pt x="348" y="527"/>
                  </a:lnTo>
                  <a:lnTo>
                    <a:pt x="375" y="580"/>
                  </a:lnTo>
                  <a:lnTo>
                    <a:pt x="417" y="566"/>
                  </a:lnTo>
                  <a:lnTo>
                    <a:pt x="441" y="488"/>
                  </a:lnTo>
                  <a:lnTo>
                    <a:pt x="464" y="471"/>
                  </a:lnTo>
                  <a:lnTo>
                    <a:pt x="434" y="393"/>
                  </a:lnTo>
                  <a:lnTo>
                    <a:pt x="491" y="316"/>
                  </a:lnTo>
                  <a:lnTo>
                    <a:pt x="538" y="308"/>
                  </a:lnTo>
                  <a:lnTo>
                    <a:pt x="495" y="369"/>
                  </a:lnTo>
                  <a:lnTo>
                    <a:pt x="495" y="456"/>
                  </a:lnTo>
                  <a:lnTo>
                    <a:pt x="597" y="466"/>
                  </a:lnTo>
                  <a:lnTo>
                    <a:pt x="525" y="488"/>
                  </a:lnTo>
                  <a:lnTo>
                    <a:pt x="538" y="519"/>
                  </a:lnTo>
                  <a:lnTo>
                    <a:pt x="491" y="504"/>
                  </a:lnTo>
                  <a:lnTo>
                    <a:pt x="483" y="557"/>
                  </a:lnTo>
                  <a:lnTo>
                    <a:pt x="417" y="604"/>
                  </a:lnTo>
                  <a:lnTo>
                    <a:pt x="375" y="589"/>
                  </a:lnTo>
                  <a:lnTo>
                    <a:pt x="323" y="589"/>
                  </a:lnTo>
                  <a:lnTo>
                    <a:pt x="323" y="534"/>
                  </a:lnTo>
                  <a:lnTo>
                    <a:pt x="287" y="527"/>
                  </a:lnTo>
                  <a:lnTo>
                    <a:pt x="268" y="557"/>
                  </a:lnTo>
                  <a:lnTo>
                    <a:pt x="287" y="599"/>
                  </a:lnTo>
                  <a:lnTo>
                    <a:pt x="232" y="614"/>
                  </a:lnTo>
                  <a:lnTo>
                    <a:pt x="215" y="667"/>
                  </a:lnTo>
                  <a:lnTo>
                    <a:pt x="147" y="715"/>
                  </a:lnTo>
                  <a:lnTo>
                    <a:pt x="69" y="747"/>
                  </a:lnTo>
                  <a:lnTo>
                    <a:pt x="97" y="777"/>
                  </a:lnTo>
                  <a:lnTo>
                    <a:pt x="128" y="800"/>
                  </a:lnTo>
                  <a:lnTo>
                    <a:pt x="110" y="857"/>
                  </a:lnTo>
                  <a:lnTo>
                    <a:pt x="61" y="840"/>
                  </a:lnTo>
                  <a:lnTo>
                    <a:pt x="0" y="863"/>
                  </a:lnTo>
                  <a:lnTo>
                    <a:pt x="0" y="928"/>
                  </a:lnTo>
                  <a:lnTo>
                    <a:pt x="19" y="988"/>
                  </a:lnTo>
                  <a:lnTo>
                    <a:pt x="61" y="1005"/>
                  </a:lnTo>
                  <a:lnTo>
                    <a:pt x="166" y="973"/>
                  </a:lnTo>
                  <a:lnTo>
                    <a:pt x="150" y="935"/>
                  </a:lnTo>
                  <a:lnTo>
                    <a:pt x="185" y="910"/>
                  </a:lnTo>
                  <a:lnTo>
                    <a:pt x="225" y="895"/>
                  </a:lnTo>
                  <a:lnTo>
                    <a:pt x="225" y="872"/>
                  </a:lnTo>
                  <a:lnTo>
                    <a:pt x="306" y="850"/>
                  </a:lnTo>
                  <a:lnTo>
                    <a:pt x="348" y="888"/>
                  </a:lnTo>
                  <a:lnTo>
                    <a:pt x="392" y="910"/>
                  </a:lnTo>
                  <a:lnTo>
                    <a:pt x="403" y="973"/>
                  </a:lnTo>
                  <a:lnTo>
                    <a:pt x="428" y="966"/>
                  </a:lnTo>
                  <a:lnTo>
                    <a:pt x="428" y="935"/>
                  </a:lnTo>
                  <a:lnTo>
                    <a:pt x="455" y="935"/>
                  </a:lnTo>
                  <a:lnTo>
                    <a:pt x="409" y="903"/>
                  </a:lnTo>
                  <a:lnTo>
                    <a:pt x="361" y="857"/>
                  </a:lnTo>
                  <a:lnTo>
                    <a:pt x="361" y="808"/>
                  </a:lnTo>
                  <a:lnTo>
                    <a:pt x="403" y="872"/>
                  </a:lnTo>
                  <a:lnTo>
                    <a:pt x="441" y="888"/>
                  </a:lnTo>
                  <a:lnTo>
                    <a:pt x="470" y="941"/>
                  </a:lnTo>
                  <a:lnTo>
                    <a:pt x="491" y="966"/>
                  </a:lnTo>
                  <a:lnTo>
                    <a:pt x="491" y="988"/>
                  </a:lnTo>
                  <a:lnTo>
                    <a:pt x="508" y="983"/>
                  </a:lnTo>
                  <a:lnTo>
                    <a:pt x="525" y="1023"/>
                  </a:lnTo>
                  <a:lnTo>
                    <a:pt x="557" y="988"/>
                  </a:lnTo>
                  <a:lnTo>
                    <a:pt x="514" y="935"/>
                  </a:lnTo>
                  <a:lnTo>
                    <a:pt x="574" y="928"/>
                  </a:lnTo>
                  <a:lnTo>
                    <a:pt x="569" y="948"/>
                  </a:lnTo>
                  <a:lnTo>
                    <a:pt x="611" y="1023"/>
                  </a:lnTo>
                  <a:lnTo>
                    <a:pt x="654" y="1036"/>
                  </a:lnTo>
                  <a:lnTo>
                    <a:pt x="690" y="1011"/>
                  </a:lnTo>
                  <a:lnTo>
                    <a:pt x="721" y="1030"/>
                  </a:lnTo>
                  <a:lnTo>
                    <a:pt x="704" y="1083"/>
                  </a:lnTo>
                  <a:lnTo>
                    <a:pt x="715" y="1108"/>
                  </a:lnTo>
                  <a:lnTo>
                    <a:pt x="685" y="1116"/>
                  </a:lnTo>
                  <a:lnTo>
                    <a:pt x="715" y="1241"/>
                  </a:lnTo>
                  <a:lnTo>
                    <a:pt x="757" y="1264"/>
                  </a:lnTo>
                  <a:lnTo>
                    <a:pt x="801" y="1304"/>
                  </a:lnTo>
                  <a:lnTo>
                    <a:pt x="801" y="1359"/>
                  </a:lnTo>
                  <a:lnTo>
                    <a:pt x="863" y="1444"/>
                  </a:lnTo>
                  <a:lnTo>
                    <a:pt x="867" y="1517"/>
                  </a:lnTo>
                  <a:lnTo>
                    <a:pt x="955" y="1524"/>
                  </a:lnTo>
                  <a:lnTo>
                    <a:pt x="1027" y="1477"/>
                  </a:lnTo>
                  <a:lnTo>
                    <a:pt x="1112" y="1452"/>
                  </a:lnTo>
                  <a:lnTo>
                    <a:pt x="1112" y="1391"/>
                  </a:lnTo>
                  <a:lnTo>
                    <a:pt x="1162" y="1351"/>
                  </a:lnTo>
                  <a:lnTo>
                    <a:pt x="1137" y="1304"/>
                  </a:lnTo>
                  <a:lnTo>
                    <a:pt x="1088" y="1271"/>
                  </a:lnTo>
                  <a:lnTo>
                    <a:pt x="1044" y="1281"/>
                  </a:lnTo>
                  <a:lnTo>
                    <a:pt x="1008" y="1281"/>
                  </a:lnTo>
                  <a:lnTo>
                    <a:pt x="970" y="1247"/>
                  </a:lnTo>
                  <a:lnTo>
                    <a:pt x="955" y="1186"/>
                  </a:lnTo>
                  <a:lnTo>
                    <a:pt x="1027" y="1241"/>
                  </a:lnTo>
                  <a:lnTo>
                    <a:pt x="1112" y="1256"/>
                  </a:lnTo>
                  <a:lnTo>
                    <a:pt x="1190" y="1289"/>
                  </a:lnTo>
                  <a:lnTo>
                    <a:pt x="1297" y="1289"/>
                  </a:lnTo>
                  <a:lnTo>
                    <a:pt x="1333" y="1359"/>
                  </a:lnTo>
                  <a:lnTo>
                    <a:pt x="1363" y="1477"/>
                  </a:lnTo>
                  <a:lnTo>
                    <a:pt x="1424" y="1600"/>
                  </a:lnTo>
                  <a:lnTo>
                    <a:pt x="1474" y="1587"/>
                  </a:lnTo>
                  <a:lnTo>
                    <a:pt x="1487" y="1462"/>
                  </a:lnTo>
                  <a:lnTo>
                    <a:pt x="1563" y="1405"/>
                  </a:lnTo>
                  <a:lnTo>
                    <a:pt x="1664" y="1359"/>
                  </a:lnTo>
                  <a:lnTo>
                    <a:pt x="1694" y="1429"/>
                  </a:lnTo>
                  <a:lnTo>
                    <a:pt x="1725" y="1524"/>
                  </a:lnTo>
                  <a:lnTo>
                    <a:pt x="1766" y="1507"/>
                  </a:lnTo>
                  <a:lnTo>
                    <a:pt x="1797" y="1612"/>
                  </a:lnTo>
                  <a:lnTo>
                    <a:pt x="1803" y="1672"/>
                  </a:lnTo>
                  <a:lnTo>
                    <a:pt x="1860" y="1773"/>
                  </a:lnTo>
                  <a:lnTo>
                    <a:pt x="1907" y="1807"/>
                  </a:lnTo>
                  <a:lnTo>
                    <a:pt x="1877" y="1728"/>
                  </a:lnTo>
                  <a:lnTo>
                    <a:pt x="1835" y="1657"/>
                  </a:lnTo>
                  <a:lnTo>
                    <a:pt x="1852" y="1595"/>
                  </a:lnTo>
                  <a:lnTo>
                    <a:pt x="1901" y="1650"/>
                  </a:lnTo>
                  <a:lnTo>
                    <a:pt x="1962" y="1640"/>
                  </a:lnTo>
                  <a:lnTo>
                    <a:pt x="2004" y="1572"/>
                  </a:lnTo>
                  <a:lnTo>
                    <a:pt x="1979" y="1507"/>
                  </a:lnTo>
                  <a:lnTo>
                    <a:pt x="1907" y="1444"/>
                  </a:lnTo>
                  <a:lnTo>
                    <a:pt x="1949" y="1399"/>
                  </a:lnTo>
                  <a:lnTo>
                    <a:pt x="1987" y="1399"/>
                  </a:lnTo>
                  <a:lnTo>
                    <a:pt x="1998" y="1437"/>
                  </a:lnTo>
                  <a:lnTo>
                    <a:pt x="2059" y="1391"/>
                  </a:lnTo>
                  <a:lnTo>
                    <a:pt x="2126" y="1367"/>
                  </a:lnTo>
                  <a:lnTo>
                    <a:pt x="2139" y="1329"/>
                  </a:lnTo>
                  <a:lnTo>
                    <a:pt x="2183" y="1247"/>
                  </a:lnTo>
                  <a:lnTo>
                    <a:pt x="2189" y="1194"/>
                  </a:lnTo>
                  <a:lnTo>
                    <a:pt x="2126" y="1116"/>
                  </a:lnTo>
                  <a:lnTo>
                    <a:pt x="2164" y="1076"/>
                  </a:lnTo>
                  <a:lnTo>
                    <a:pt x="2103" y="1053"/>
                  </a:lnTo>
                  <a:lnTo>
                    <a:pt x="2095" y="1023"/>
                  </a:lnTo>
                  <a:lnTo>
                    <a:pt x="2133" y="988"/>
                  </a:lnTo>
                  <a:lnTo>
                    <a:pt x="2147" y="1030"/>
                  </a:lnTo>
                  <a:lnTo>
                    <a:pt x="2208" y="1023"/>
                  </a:lnTo>
                  <a:lnTo>
                    <a:pt x="2200" y="1061"/>
                  </a:lnTo>
                  <a:lnTo>
                    <a:pt x="2213" y="1131"/>
                  </a:lnTo>
                  <a:lnTo>
                    <a:pt x="2268" y="1131"/>
                  </a:lnTo>
                  <a:lnTo>
                    <a:pt x="2280" y="1076"/>
                  </a:lnTo>
                  <a:lnTo>
                    <a:pt x="2242" y="1030"/>
                  </a:lnTo>
                  <a:lnTo>
                    <a:pt x="2293" y="941"/>
                  </a:lnTo>
                  <a:lnTo>
                    <a:pt x="2285" y="903"/>
                  </a:lnTo>
                  <a:lnTo>
                    <a:pt x="2377" y="857"/>
                  </a:lnTo>
                  <a:lnTo>
                    <a:pt x="2396" y="747"/>
                  </a:lnTo>
                  <a:lnTo>
                    <a:pt x="2373" y="667"/>
                  </a:lnTo>
                  <a:lnTo>
                    <a:pt x="2305" y="652"/>
                  </a:lnTo>
                  <a:lnTo>
                    <a:pt x="2255" y="629"/>
                  </a:lnTo>
                  <a:lnTo>
                    <a:pt x="2293" y="557"/>
                  </a:lnTo>
                  <a:lnTo>
                    <a:pt x="2373" y="519"/>
                  </a:lnTo>
                  <a:lnTo>
                    <a:pt x="2462" y="542"/>
                  </a:lnTo>
                  <a:lnTo>
                    <a:pt x="2531" y="551"/>
                  </a:lnTo>
                  <a:lnTo>
                    <a:pt x="2531" y="504"/>
                  </a:lnTo>
                  <a:lnTo>
                    <a:pt x="2580" y="471"/>
                  </a:lnTo>
                  <a:lnTo>
                    <a:pt x="2652" y="471"/>
                  </a:lnTo>
                  <a:lnTo>
                    <a:pt x="2611" y="534"/>
                  </a:lnTo>
                  <a:lnTo>
                    <a:pt x="2565" y="580"/>
                  </a:lnTo>
                  <a:lnTo>
                    <a:pt x="2593" y="715"/>
                  </a:lnTo>
                  <a:lnTo>
                    <a:pt x="2630" y="753"/>
                  </a:lnTo>
                  <a:lnTo>
                    <a:pt x="2689" y="652"/>
                  </a:lnTo>
                  <a:lnTo>
                    <a:pt x="2696" y="566"/>
                  </a:lnTo>
                  <a:lnTo>
                    <a:pt x="2652" y="557"/>
                  </a:lnTo>
                  <a:lnTo>
                    <a:pt x="2660" y="519"/>
                  </a:lnTo>
                  <a:lnTo>
                    <a:pt x="2719" y="527"/>
                  </a:lnTo>
                  <a:lnTo>
                    <a:pt x="2812" y="479"/>
                  </a:lnTo>
                  <a:lnTo>
                    <a:pt x="2892" y="466"/>
                  </a:lnTo>
                  <a:lnTo>
                    <a:pt x="2892" y="422"/>
                  </a:lnTo>
                  <a:lnTo>
                    <a:pt x="2850" y="384"/>
                  </a:lnTo>
                  <a:lnTo>
                    <a:pt x="2896" y="384"/>
                  </a:lnTo>
                  <a:lnTo>
                    <a:pt x="2959" y="409"/>
                  </a:lnTo>
                  <a:lnTo>
                    <a:pt x="3006" y="409"/>
                  </a:lnTo>
                  <a:lnTo>
                    <a:pt x="2976" y="384"/>
                  </a:lnTo>
                  <a:lnTo>
                    <a:pt x="3014" y="369"/>
                  </a:lnTo>
                  <a:lnTo>
                    <a:pt x="3014" y="346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defTabSz="848986" fontAlgn="auto" latinLnBrk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/>
            </a:p>
          </p:txBody>
        </p:sp>
        <p:sp>
          <p:nvSpPr>
            <p:cNvPr id="66" name="Freeform 7"/>
            <p:cNvSpPr>
              <a:spLocks/>
            </p:cNvSpPr>
            <p:nvPr/>
          </p:nvSpPr>
          <p:spPr bwMode="auto">
            <a:xfrm>
              <a:off x="532832" y="2322245"/>
              <a:ext cx="177563" cy="395486"/>
            </a:xfrm>
            <a:custGeom>
              <a:avLst/>
              <a:gdLst>
                <a:gd name="T0" fmla="*/ 66 w 119"/>
                <a:gd name="T1" fmla="*/ 1 h 250"/>
                <a:gd name="T2" fmla="*/ 72 w 119"/>
                <a:gd name="T3" fmla="*/ 38 h 250"/>
                <a:gd name="T4" fmla="*/ 43 w 119"/>
                <a:gd name="T5" fmla="*/ 62 h 250"/>
                <a:gd name="T6" fmla="*/ 70 w 119"/>
                <a:gd name="T7" fmla="*/ 62 h 250"/>
                <a:gd name="T8" fmla="*/ 80 w 119"/>
                <a:gd name="T9" fmla="*/ 79 h 250"/>
                <a:gd name="T10" fmla="*/ 66 w 119"/>
                <a:gd name="T11" fmla="*/ 102 h 250"/>
                <a:gd name="T12" fmla="*/ 93 w 119"/>
                <a:gd name="T13" fmla="*/ 117 h 250"/>
                <a:gd name="T14" fmla="*/ 97 w 119"/>
                <a:gd name="T15" fmla="*/ 157 h 250"/>
                <a:gd name="T16" fmla="*/ 116 w 119"/>
                <a:gd name="T17" fmla="*/ 173 h 250"/>
                <a:gd name="T18" fmla="*/ 119 w 119"/>
                <a:gd name="T19" fmla="*/ 197 h 250"/>
                <a:gd name="T20" fmla="*/ 80 w 119"/>
                <a:gd name="T21" fmla="*/ 218 h 250"/>
                <a:gd name="T22" fmla="*/ 32 w 119"/>
                <a:gd name="T23" fmla="*/ 235 h 250"/>
                <a:gd name="T24" fmla="*/ 3 w 119"/>
                <a:gd name="T25" fmla="*/ 250 h 250"/>
                <a:gd name="T26" fmla="*/ 21 w 119"/>
                <a:gd name="T27" fmla="*/ 224 h 250"/>
                <a:gd name="T28" fmla="*/ 32 w 119"/>
                <a:gd name="T29" fmla="*/ 214 h 250"/>
                <a:gd name="T30" fmla="*/ 13 w 119"/>
                <a:gd name="T31" fmla="*/ 211 h 250"/>
                <a:gd name="T32" fmla="*/ 28 w 119"/>
                <a:gd name="T33" fmla="*/ 180 h 250"/>
                <a:gd name="T34" fmla="*/ 17 w 119"/>
                <a:gd name="T35" fmla="*/ 167 h 250"/>
                <a:gd name="T36" fmla="*/ 40 w 119"/>
                <a:gd name="T37" fmla="*/ 167 h 250"/>
                <a:gd name="T38" fmla="*/ 51 w 119"/>
                <a:gd name="T39" fmla="*/ 146 h 250"/>
                <a:gd name="T40" fmla="*/ 32 w 119"/>
                <a:gd name="T41" fmla="*/ 129 h 250"/>
                <a:gd name="T42" fmla="*/ 0 w 119"/>
                <a:gd name="T43" fmla="*/ 100 h 250"/>
                <a:gd name="T44" fmla="*/ 0 w 119"/>
                <a:gd name="T45" fmla="*/ 47 h 250"/>
                <a:gd name="T46" fmla="*/ 17 w 119"/>
                <a:gd name="T47" fmla="*/ 38 h 250"/>
                <a:gd name="T48" fmla="*/ 51 w 119"/>
                <a:gd name="T49" fmla="*/ 26 h 250"/>
                <a:gd name="T50" fmla="*/ 61 w 119"/>
                <a:gd name="T51" fmla="*/ 0 h 250"/>
                <a:gd name="T52" fmla="*/ 66 w 119"/>
                <a:gd name="T53" fmla="*/ 1 h 250"/>
                <a:gd name="T54" fmla="*/ 66 w 119"/>
                <a:gd name="T55" fmla="*/ 1 h 25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9"/>
                <a:gd name="T85" fmla="*/ 0 h 250"/>
                <a:gd name="T86" fmla="*/ 119 w 119"/>
                <a:gd name="T87" fmla="*/ 250 h 25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9" h="250">
                  <a:moveTo>
                    <a:pt x="66" y="1"/>
                  </a:moveTo>
                  <a:lnTo>
                    <a:pt x="72" y="38"/>
                  </a:lnTo>
                  <a:lnTo>
                    <a:pt x="43" y="62"/>
                  </a:lnTo>
                  <a:lnTo>
                    <a:pt x="70" y="62"/>
                  </a:lnTo>
                  <a:lnTo>
                    <a:pt x="80" y="79"/>
                  </a:lnTo>
                  <a:lnTo>
                    <a:pt x="66" y="102"/>
                  </a:lnTo>
                  <a:lnTo>
                    <a:pt x="93" y="117"/>
                  </a:lnTo>
                  <a:lnTo>
                    <a:pt x="97" y="157"/>
                  </a:lnTo>
                  <a:lnTo>
                    <a:pt x="116" y="173"/>
                  </a:lnTo>
                  <a:lnTo>
                    <a:pt x="119" y="197"/>
                  </a:lnTo>
                  <a:lnTo>
                    <a:pt x="80" y="218"/>
                  </a:lnTo>
                  <a:lnTo>
                    <a:pt x="32" y="235"/>
                  </a:lnTo>
                  <a:lnTo>
                    <a:pt x="3" y="250"/>
                  </a:lnTo>
                  <a:lnTo>
                    <a:pt x="21" y="224"/>
                  </a:lnTo>
                  <a:lnTo>
                    <a:pt x="32" y="214"/>
                  </a:lnTo>
                  <a:lnTo>
                    <a:pt x="13" y="211"/>
                  </a:lnTo>
                  <a:lnTo>
                    <a:pt x="28" y="180"/>
                  </a:lnTo>
                  <a:lnTo>
                    <a:pt x="17" y="167"/>
                  </a:lnTo>
                  <a:lnTo>
                    <a:pt x="40" y="167"/>
                  </a:lnTo>
                  <a:lnTo>
                    <a:pt x="51" y="146"/>
                  </a:lnTo>
                  <a:lnTo>
                    <a:pt x="32" y="129"/>
                  </a:lnTo>
                  <a:lnTo>
                    <a:pt x="0" y="100"/>
                  </a:lnTo>
                  <a:lnTo>
                    <a:pt x="0" y="47"/>
                  </a:lnTo>
                  <a:lnTo>
                    <a:pt x="17" y="38"/>
                  </a:lnTo>
                  <a:lnTo>
                    <a:pt x="51" y="26"/>
                  </a:lnTo>
                  <a:lnTo>
                    <a:pt x="61" y="0"/>
                  </a:lnTo>
                  <a:lnTo>
                    <a:pt x="66" y="1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defTabSz="848986" fontAlgn="auto" latinLnBrk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/>
            </a:p>
          </p:txBody>
        </p:sp>
      </p:grpSp>
      <p:sp>
        <p:nvSpPr>
          <p:cNvPr id="13322" name="Oval 8"/>
          <p:cNvSpPr>
            <a:spLocks noChangeArrowheads="1"/>
          </p:cNvSpPr>
          <p:nvPr/>
        </p:nvSpPr>
        <p:spPr bwMode="auto">
          <a:xfrm>
            <a:off x="6918325" y="3297238"/>
            <a:ext cx="139700" cy="128587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323" name="Oval 9"/>
          <p:cNvSpPr>
            <a:spLocks noChangeArrowheads="1"/>
          </p:cNvSpPr>
          <p:nvPr/>
        </p:nvSpPr>
        <p:spPr bwMode="auto">
          <a:xfrm>
            <a:off x="6978650" y="3417888"/>
            <a:ext cx="139700" cy="128587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324" name="Oval 10"/>
          <p:cNvSpPr>
            <a:spLocks noChangeArrowheads="1"/>
          </p:cNvSpPr>
          <p:nvPr/>
        </p:nvSpPr>
        <p:spPr bwMode="auto">
          <a:xfrm>
            <a:off x="7007225" y="3557588"/>
            <a:ext cx="139700" cy="128587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70" name="Oval 11"/>
          <p:cNvSpPr>
            <a:spLocks noChangeArrowheads="1"/>
          </p:cNvSpPr>
          <p:nvPr/>
        </p:nvSpPr>
        <p:spPr bwMode="auto">
          <a:xfrm>
            <a:off x="3562350" y="341312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1" name="Oval 12"/>
          <p:cNvSpPr>
            <a:spLocks noChangeArrowheads="1"/>
          </p:cNvSpPr>
          <p:nvPr/>
        </p:nvSpPr>
        <p:spPr bwMode="auto">
          <a:xfrm>
            <a:off x="3062288" y="368617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2" name="Oval 13"/>
          <p:cNvSpPr>
            <a:spLocks noChangeArrowheads="1"/>
          </p:cNvSpPr>
          <p:nvPr/>
        </p:nvSpPr>
        <p:spPr bwMode="auto">
          <a:xfrm>
            <a:off x="3614738" y="3500438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3" name="Oval 14"/>
          <p:cNvSpPr>
            <a:spLocks noChangeArrowheads="1"/>
          </p:cNvSpPr>
          <p:nvPr/>
        </p:nvSpPr>
        <p:spPr bwMode="auto">
          <a:xfrm>
            <a:off x="3519488" y="396240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4" name="Oval 15"/>
          <p:cNvSpPr>
            <a:spLocks noChangeArrowheads="1"/>
          </p:cNvSpPr>
          <p:nvPr/>
        </p:nvSpPr>
        <p:spPr bwMode="auto">
          <a:xfrm>
            <a:off x="3624263" y="39671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5" name="Oval 16"/>
          <p:cNvSpPr>
            <a:spLocks noChangeArrowheads="1"/>
          </p:cNvSpPr>
          <p:nvPr/>
        </p:nvSpPr>
        <p:spPr bwMode="auto">
          <a:xfrm>
            <a:off x="3663950" y="363220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6" name="Oval 17"/>
          <p:cNvSpPr>
            <a:spLocks noChangeArrowheads="1"/>
          </p:cNvSpPr>
          <p:nvPr/>
        </p:nvSpPr>
        <p:spPr bwMode="auto">
          <a:xfrm>
            <a:off x="3663950" y="326402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7" name="Oval 18"/>
          <p:cNvSpPr>
            <a:spLocks noChangeArrowheads="1"/>
          </p:cNvSpPr>
          <p:nvPr/>
        </p:nvSpPr>
        <p:spPr bwMode="auto">
          <a:xfrm>
            <a:off x="1076325" y="293858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8" name="Oval 19"/>
          <p:cNvSpPr>
            <a:spLocks noChangeArrowheads="1"/>
          </p:cNvSpPr>
          <p:nvPr/>
        </p:nvSpPr>
        <p:spPr bwMode="auto">
          <a:xfrm>
            <a:off x="1000125" y="303066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9" name="Oval 20"/>
          <p:cNvSpPr>
            <a:spLocks noChangeArrowheads="1"/>
          </p:cNvSpPr>
          <p:nvPr/>
        </p:nvSpPr>
        <p:spPr bwMode="auto">
          <a:xfrm>
            <a:off x="885825" y="2911598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0" name="Oval 21"/>
          <p:cNvSpPr>
            <a:spLocks noChangeArrowheads="1"/>
          </p:cNvSpPr>
          <p:nvPr/>
        </p:nvSpPr>
        <p:spPr bwMode="auto">
          <a:xfrm>
            <a:off x="1139825" y="304653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1" name="Oval 22"/>
          <p:cNvSpPr>
            <a:spLocks noChangeArrowheads="1"/>
          </p:cNvSpPr>
          <p:nvPr/>
        </p:nvSpPr>
        <p:spPr bwMode="auto">
          <a:xfrm>
            <a:off x="3548063" y="40560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2" name="Oval 23"/>
          <p:cNvSpPr>
            <a:spLocks noChangeArrowheads="1"/>
          </p:cNvSpPr>
          <p:nvPr/>
        </p:nvSpPr>
        <p:spPr bwMode="auto">
          <a:xfrm>
            <a:off x="3646488" y="40560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3" name="Oval 24"/>
          <p:cNvSpPr>
            <a:spLocks noChangeArrowheads="1"/>
          </p:cNvSpPr>
          <p:nvPr/>
        </p:nvSpPr>
        <p:spPr bwMode="auto">
          <a:xfrm>
            <a:off x="3419475" y="396240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4" name="Oval 119"/>
          <p:cNvSpPr>
            <a:spLocks noChangeArrowheads="1"/>
          </p:cNvSpPr>
          <p:nvPr/>
        </p:nvSpPr>
        <p:spPr bwMode="auto">
          <a:xfrm>
            <a:off x="3654425" y="37766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5" name="Oval 120"/>
          <p:cNvSpPr>
            <a:spLocks noChangeArrowheads="1"/>
          </p:cNvSpPr>
          <p:nvPr/>
        </p:nvSpPr>
        <p:spPr bwMode="auto">
          <a:xfrm>
            <a:off x="3768725" y="40052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6" name="Oval 121"/>
          <p:cNvSpPr>
            <a:spLocks noChangeArrowheads="1"/>
          </p:cNvSpPr>
          <p:nvPr/>
        </p:nvSpPr>
        <p:spPr bwMode="auto">
          <a:xfrm>
            <a:off x="3198813" y="453390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342" name="Oval 122"/>
          <p:cNvSpPr>
            <a:spLocks noChangeArrowheads="1"/>
          </p:cNvSpPr>
          <p:nvPr/>
        </p:nvSpPr>
        <p:spPr bwMode="gray">
          <a:xfrm>
            <a:off x="715963" y="2743200"/>
            <a:ext cx="850900" cy="850900"/>
          </a:xfrm>
          <a:prstGeom prst="ellipse">
            <a:avLst/>
          </a:prstGeom>
          <a:noFill/>
          <a:ln w="31750" algn="ctr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ea typeface="HY견명조" pitchFamily="18" charset="-127"/>
            </a:endParaRPr>
          </a:p>
        </p:txBody>
      </p:sp>
      <p:sp>
        <p:nvSpPr>
          <p:cNvPr id="13343" name="Oval 124"/>
          <p:cNvSpPr>
            <a:spLocks noChangeArrowheads="1"/>
          </p:cNvSpPr>
          <p:nvPr/>
        </p:nvSpPr>
        <p:spPr bwMode="gray">
          <a:xfrm rot="1042334">
            <a:off x="2736850" y="3173413"/>
            <a:ext cx="1492250" cy="1533525"/>
          </a:xfrm>
          <a:prstGeom prst="ellipse">
            <a:avLst/>
          </a:prstGeom>
          <a:noFill/>
          <a:ln w="28575" algn="ctr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ea typeface="HY견명조" pitchFamily="18" charset="-127"/>
            </a:endParaRPr>
          </a:p>
        </p:txBody>
      </p:sp>
      <p:sp>
        <p:nvSpPr>
          <p:cNvPr id="13344" name="Oval 125"/>
          <p:cNvSpPr>
            <a:spLocks noChangeArrowheads="1"/>
          </p:cNvSpPr>
          <p:nvPr/>
        </p:nvSpPr>
        <p:spPr bwMode="gray">
          <a:xfrm>
            <a:off x="6956425" y="3011488"/>
            <a:ext cx="1157288" cy="1084262"/>
          </a:xfrm>
          <a:prstGeom prst="ellipse">
            <a:avLst/>
          </a:prstGeom>
          <a:noFill/>
          <a:ln w="31750" algn="ctr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ea typeface="HY견명조" pitchFamily="18" charset="-127"/>
            </a:endParaRPr>
          </a:p>
        </p:txBody>
      </p:sp>
      <p:graphicFrame>
        <p:nvGraphicFramePr>
          <p:cNvPr id="91" name="Table 90"/>
          <p:cNvGraphicFramePr>
            <a:graphicFrameLocks noGrp="1"/>
          </p:cNvGraphicFramePr>
          <p:nvPr/>
        </p:nvGraphicFramePr>
        <p:xfrm>
          <a:off x="1005158" y="1630495"/>
          <a:ext cx="2593975" cy="1201740"/>
        </p:xfrm>
        <a:graphic>
          <a:graphicData uri="http://schemas.openxmlformats.org/drawingml/2006/table">
            <a:tbl>
              <a:tblPr/>
              <a:tblGrid>
                <a:gridCol w="574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3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5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0133">
                <a:tc gridSpan="3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EUROPE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554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SLOVAKIA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BRATISLAVA (BTS)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PACTRA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7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HUNGARY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BUDAPEST (BUD)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57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AUSTRIA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VIENNA (VIE)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57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GERMANY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FRANKFURT (FRA)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158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ITALY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MALPENSA/</a:t>
                      </a:r>
                      <a:b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</a:b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GENOVA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Cargo In SRL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357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TURKEY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ISTANBUL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Kita Ulastirma Hizmetleri Tic.A.S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357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RUSSIA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MOSCOW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ECOVICE LLC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879765"/>
              </p:ext>
            </p:extLst>
          </p:nvPr>
        </p:nvGraphicFramePr>
        <p:xfrm>
          <a:off x="7259637" y="1978170"/>
          <a:ext cx="2278063" cy="1627091"/>
        </p:xfrm>
        <a:graphic>
          <a:graphicData uri="http://schemas.openxmlformats.org/drawingml/2006/table">
            <a:tbl>
              <a:tblPr/>
              <a:tblGrid>
                <a:gridCol w="504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4969">
                <a:tc gridSpan="3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NORTH AMERICA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649">
                <a:tc rowSpan="4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USA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LOS ANGELES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ATC LOGISTICS INC.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SAN DIEGO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NEWBERRY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ATLANTA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366568"/>
                  </a:ext>
                </a:extLst>
              </a:tr>
              <a:tr h="166639">
                <a:tc rowSpan="4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MEXICO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TIJUANA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MEXICO CITY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QUEROTARO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6639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MONTERREY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073998"/>
                  </a:ext>
                </a:extLst>
              </a:tr>
            </a:tbl>
          </a:graphicData>
        </a:graphic>
      </p:graphicFrame>
      <p:graphicFrame>
        <p:nvGraphicFramePr>
          <p:cNvPr id="93" name="Table 92"/>
          <p:cNvGraphicFramePr>
            <a:graphicFrameLocks noGrp="1"/>
          </p:cNvGraphicFramePr>
          <p:nvPr/>
        </p:nvGraphicFramePr>
        <p:xfrm>
          <a:off x="7234238" y="5275263"/>
          <a:ext cx="2268537" cy="434975"/>
        </p:xfrm>
        <a:graphic>
          <a:graphicData uri="http://schemas.openxmlformats.org/drawingml/2006/table">
            <a:tbl>
              <a:tblPr/>
              <a:tblGrid>
                <a:gridCol w="48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9550">
                <a:tc gridSpan="3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SOUTH AMERICA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BRAZIL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MANAUS/</a:t>
                      </a:r>
                    </a:p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SAO PAULO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KGL INTERNATIONAL LOGISTICS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413" name="Oval 10"/>
          <p:cNvSpPr>
            <a:spLocks noChangeArrowheads="1"/>
          </p:cNvSpPr>
          <p:nvPr/>
        </p:nvSpPr>
        <p:spPr bwMode="auto">
          <a:xfrm>
            <a:off x="7445375" y="3695700"/>
            <a:ext cx="139700" cy="128588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414" name="Oval 8"/>
          <p:cNvSpPr>
            <a:spLocks noChangeArrowheads="1"/>
          </p:cNvSpPr>
          <p:nvPr/>
        </p:nvSpPr>
        <p:spPr bwMode="auto">
          <a:xfrm>
            <a:off x="3833813" y="3492500"/>
            <a:ext cx="146050" cy="146050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96" name="Oval 121"/>
          <p:cNvSpPr>
            <a:spLocks noChangeArrowheads="1"/>
          </p:cNvSpPr>
          <p:nvPr/>
        </p:nvSpPr>
        <p:spPr bwMode="auto">
          <a:xfrm>
            <a:off x="9275763" y="512445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7" name="Oval 20"/>
          <p:cNvSpPr>
            <a:spLocks noChangeArrowheads="1"/>
          </p:cNvSpPr>
          <p:nvPr/>
        </p:nvSpPr>
        <p:spPr bwMode="auto">
          <a:xfrm>
            <a:off x="895350" y="311162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8" name="Oval 20"/>
          <p:cNvSpPr>
            <a:spLocks noChangeArrowheads="1"/>
          </p:cNvSpPr>
          <p:nvPr/>
        </p:nvSpPr>
        <p:spPr bwMode="auto">
          <a:xfrm>
            <a:off x="1343025" y="326402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9" name="Oval 121"/>
          <p:cNvSpPr>
            <a:spLocks noChangeArrowheads="1"/>
          </p:cNvSpPr>
          <p:nvPr/>
        </p:nvSpPr>
        <p:spPr bwMode="auto">
          <a:xfrm>
            <a:off x="3198813" y="43481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0" name="Oval 121"/>
          <p:cNvSpPr>
            <a:spLocks noChangeArrowheads="1"/>
          </p:cNvSpPr>
          <p:nvPr/>
        </p:nvSpPr>
        <p:spPr bwMode="auto">
          <a:xfrm>
            <a:off x="3298825" y="4648200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1" name="Oval 121"/>
          <p:cNvSpPr>
            <a:spLocks noChangeArrowheads="1"/>
          </p:cNvSpPr>
          <p:nvPr/>
        </p:nvSpPr>
        <p:spPr bwMode="auto">
          <a:xfrm>
            <a:off x="3976688" y="361632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421" name="Oval 10"/>
          <p:cNvSpPr>
            <a:spLocks noChangeArrowheads="1"/>
          </p:cNvSpPr>
          <p:nvPr/>
        </p:nvSpPr>
        <p:spPr bwMode="auto">
          <a:xfrm>
            <a:off x="7453313" y="3830638"/>
            <a:ext cx="139700" cy="128587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04" name="Oval 121"/>
          <p:cNvSpPr>
            <a:spLocks noChangeArrowheads="1"/>
          </p:cNvSpPr>
          <p:nvPr/>
        </p:nvSpPr>
        <p:spPr bwMode="auto">
          <a:xfrm>
            <a:off x="3117850" y="4452938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5" name="Oval 121"/>
          <p:cNvSpPr>
            <a:spLocks noChangeArrowheads="1"/>
          </p:cNvSpPr>
          <p:nvPr/>
        </p:nvSpPr>
        <p:spPr bwMode="auto">
          <a:xfrm>
            <a:off x="3740150" y="43481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6" name="Oval 121"/>
          <p:cNvSpPr>
            <a:spLocks noChangeArrowheads="1"/>
          </p:cNvSpPr>
          <p:nvPr/>
        </p:nvSpPr>
        <p:spPr bwMode="auto">
          <a:xfrm>
            <a:off x="3405188" y="4238625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7" name="Oval 121"/>
          <p:cNvSpPr>
            <a:spLocks noChangeArrowheads="1"/>
          </p:cNvSpPr>
          <p:nvPr/>
        </p:nvSpPr>
        <p:spPr bwMode="auto">
          <a:xfrm>
            <a:off x="3419475" y="43608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426" name="Oval 8"/>
          <p:cNvSpPr>
            <a:spLocks noChangeArrowheads="1"/>
          </p:cNvSpPr>
          <p:nvPr/>
        </p:nvSpPr>
        <p:spPr bwMode="auto">
          <a:xfrm>
            <a:off x="3770313" y="3698875"/>
            <a:ext cx="146050" cy="146050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427" name="Oval 8"/>
          <p:cNvSpPr>
            <a:spLocks noChangeArrowheads="1"/>
          </p:cNvSpPr>
          <p:nvPr/>
        </p:nvSpPr>
        <p:spPr bwMode="auto">
          <a:xfrm>
            <a:off x="3625850" y="3606800"/>
            <a:ext cx="146050" cy="146050"/>
          </a:xfrm>
          <a:prstGeom prst="ellipse">
            <a:avLst/>
          </a:prstGeom>
          <a:solidFill>
            <a:srgbClr val="C00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428" name="Oval 8"/>
          <p:cNvSpPr>
            <a:spLocks noChangeArrowheads="1"/>
          </p:cNvSpPr>
          <p:nvPr/>
        </p:nvSpPr>
        <p:spPr bwMode="auto">
          <a:xfrm>
            <a:off x="3516313" y="4037013"/>
            <a:ext cx="146050" cy="146050"/>
          </a:xfrm>
          <a:prstGeom prst="ellipse">
            <a:avLst/>
          </a:prstGeom>
          <a:solidFill>
            <a:srgbClr val="C00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429" name="Oval 8"/>
          <p:cNvSpPr>
            <a:spLocks noChangeArrowheads="1"/>
          </p:cNvSpPr>
          <p:nvPr/>
        </p:nvSpPr>
        <p:spPr bwMode="auto">
          <a:xfrm>
            <a:off x="3608388" y="3911600"/>
            <a:ext cx="146050" cy="146050"/>
          </a:xfrm>
          <a:prstGeom prst="ellipse">
            <a:avLst/>
          </a:prstGeom>
          <a:solidFill>
            <a:srgbClr val="C00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13430" name="Oval 8"/>
          <p:cNvSpPr>
            <a:spLocks noChangeArrowheads="1"/>
          </p:cNvSpPr>
          <p:nvPr/>
        </p:nvSpPr>
        <p:spPr bwMode="auto">
          <a:xfrm>
            <a:off x="3649663" y="4049713"/>
            <a:ext cx="146050" cy="146050"/>
          </a:xfrm>
          <a:prstGeom prst="ellipse">
            <a:avLst/>
          </a:prstGeom>
          <a:solidFill>
            <a:srgbClr val="C00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  <p:sp>
        <p:nvSpPr>
          <p:cNvPr id="59" name="Oval 21"/>
          <p:cNvSpPr>
            <a:spLocks noChangeArrowheads="1"/>
          </p:cNvSpPr>
          <p:nvPr/>
        </p:nvSpPr>
        <p:spPr bwMode="auto">
          <a:xfrm>
            <a:off x="1435100" y="3713163"/>
            <a:ext cx="92075" cy="92075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defTabSz="848986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graphicFrame>
        <p:nvGraphicFramePr>
          <p:cNvPr id="60" name="Table 59"/>
          <p:cNvGraphicFramePr>
            <a:graphicFrameLocks noGrp="1"/>
          </p:cNvGraphicFramePr>
          <p:nvPr/>
        </p:nvGraphicFramePr>
        <p:xfrm>
          <a:off x="331788" y="3856038"/>
          <a:ext cx="2268537" cy="312737"/>
        </p:xfrm>
        <a:graphic>
          <a:graphicData uri="http://schemas.openxmlformats.org/drawingml/2006/table">
            <a:tbl>
              <a:tblPr/>
              <a:tblGrid>
                <a:gridCol w="48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0390">
                <a:tc gridSpan="3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AFRICA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347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EGYPT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CAIRO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PACTRA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444" name="Rectangle 61"/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711057"/>
              </p:ext>
            </p:extLst>
          </p:nvPr>
        </p:nvGraphicFramePr>
        <p:xfrm>
          <a:off x="6867525" y="938213"/>
          <a:ext cx="2636838" cy="974784"/>
        </p:xfrm>
        <a:graphic>
          <a:graphicData uri="http://schemas.openxmlformats.org/drawingml/2006/table">
            <a:tbl>
              <a:tblPr/>
              <a:tblGrid>
                <a:gridCol w="879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7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9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2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구분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COUNTRY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CITY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ATC OWN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6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24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PARTNER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16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32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TOTAL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22</a:t>
                      </a: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56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112506" marR="112506" marT="45648" marB="4564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656844"/>
              </p:ext>
            </p:extLst>
          </p:nvPr>
        </p:nvGraphicFramePr>
        <p:xfrm>
          <a:off x="3783028" y="1971313"/>
          <a:ext cx="3289897" cy="3696961"/>
        </p:xfrm>
        <a:graphic>
          <a:graphicData uri="http://schemas.openxmlformats.org/drawingml/2006/table">
            <a:tbl>
              <a:tblPr/>
              <a:tblGrid>
                <a:gridCol w="894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4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4128">
                <a:tc gridSpan="3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ASIA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347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KOREA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SEOUL / ICN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ATC LOGISTICS KOREA, Inc.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034">
                <a:tc rowSpan="12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CHINA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SHANGHAI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rowSpan="12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ATC LOGISTICS CHINA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HONG KONG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TIANJIN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GUANGZHOU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QINGDAO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DALIAN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WEIHAI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SHENZHEN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02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XIAMEN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02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HAIKOU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NANJING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</a:rPr>
                        <a:t>CHENGDU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8034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VIETNAM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HOCHIMIN 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ATC Logistics Vina.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8034">
                <a:tc rowSpan="2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THAILAND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BANGKOK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ATC GLOBAL (THAILAND) CO., LTD.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8034"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HeadLine-Medium" pitchFamily="18" charset="-127"/>
                          <a:ea typeface="HYHeadLine-Medium" pitchFamily="18" charset="-127"/>
                          <a:cs typeface="+mn-cs"/>
                        </a:rPr>
                        <a:t>LAEM CHABANG </a:t>
                      </a: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HeadLine-Medium" pitchFamily="18" charset="-127"/>
                        <a:ea typeface="HYHeadLine-Medium" pitchFamily="18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97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408244"/>
                  </a:ext>
                </a:extLst>
              </a:tr>
              <a:tr h="106806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TAIWAN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TAIPEI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TOLL GLOBAL FORWARDING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06806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MALAYSIA</a:t>
                      </a:r>
                      <a:endParaRPr kumimoji="0" lang="en-US" sz="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KUALA</a:t>
                      </a:r>
                      <a:endParaRPr kumimoji="0" lang="en-US" sz="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Korchina</a:t>
                      </a: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Logistics</a:t>
                      </a:r>
                      <a:endParaRPr kumimoji="0" lang="en-US" sz="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06806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INDONESIA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JAKARTA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06806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PHILIPPINES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MANILA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5337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VIETNAM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HANOI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7666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SINGAPORE</a:t>
                      </a:r>
                      <a:endParaRPr kumimoji="0" lang="en-US" sz="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SINGAPORE</a:t>
                      </a:r>
                      <a:endParaRPr kumimoji="0" lang="en-US" sz="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0369"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JAPAN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TOKYO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KINTETSU WORLD EXPRESS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13532" name="Oval 9"/>
          <p:cNvSpPr>
            <a:spLocks noChangeArrowheads="1"/>
          </p:cNvSpPr>
          <p:nvPr/>
        </p:nvSpPr>
        <p:spPr bwMode="auto">
          <a:xfrm>
            <a:off x="8012113" y="3613153"/>
            <a:ext cx="139700" cy="128588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latinLnBrk="1"/>
            <a:endParaRPr kumimoji="0" lang="en-US" altLang="ko-KR">
              <a:solidFill>
                <a:srgbClr val="FF0000"/>
              </a:solidFill>
              <a:ea typeface="HY견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2403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19628" y="596580"/>
            <a:ext cx="9866744" cy="5959263"/>
            <a:chOff x="490932" y="835499"/>
            <a:chExt cx="9104964" cy="5697116"/>
          </a:xfrm>
        </p:grpSpPr>
        <p:sp>
          <p:nvSpPr>
            <p:cNvPr id="59" name="Rectangle 64"/>
            <p:cNvSpPr/>
            <p:nvPr/>
          </p:nvSpPr>
          <p:spPr bwMode="auto">
            <a:xfrm>
              <a:off x="490932" y="913509"/>
              <a:ext cx="9104964" cy="561910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914400" eaLnBrk="1" latinLnBrk="1" hangingPunct="1">
                <a:defRPr/>
              </a:pPr>
              <a:endPara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itchFamily="18" charset="-127"/>
                <a:ea typeface="HYHeadLine-Medium" pitchFamily="18" charset="-127"/>
              </a:endParaRPr>
            </a:p>
          </p:txBody>
        </p:sp>
        <p:sp>
          <p:nvSpPr>
            <p:cNvPr id="60" name="TextBox 58"/>
            <p:cNvSpPr txBox="1">
              <a:spLocks noChangeArrowheads="1"/>
            </p:cNvSpPr>
            <p:nvPr/>
          </p:nvSpPr>
          <p:spPr bwMode="auto">
            <a:xfrm>
              <a:off x="787413" y="835499"/>
              <a:ext cx="2317248" cy="32331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pPr algn="ctr" defTabSz="914400">
                <a:defRPr/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조직도</a:t>
              </a:r>
              <a:endPara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endParaRPr>
            </a:p>
          </p:txBody>
        </p:sp>
      </p:grpSp>
      <p:graphicFrame>
        <p:nvGraphicFramePr>
          <p:cNvPr id="163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552287"/>
              </p:ext>
            </p:extLst>
          </p:nvPr>
        </p:nvGraphicFramePr>
        <p:xfrm>
          <a:off x="7773286" y="740228"/>
          <a:ext cx="1876425" cy="2786505"/>
        </p:xfrm>
        <a:graphic>
          <a:graphicData uri="http://schemas.openxmlformats.org/drawingml/2006/table">
            <a:tbl>
              <a:tblPr/>
              <a:tblGrid>
                <a:gridCol w="528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9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01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   역</a:t>
                      </a:r>
                    </a:p>
                  </a:txBody>
                  <a:tcPr marL="91433" marR="91433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인원</a:t>
                      </a:r>
                    </a:p>
                  </a:txBody>
                  <a:tcPr marL="91433" marR="91433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34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북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미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L A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22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 D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17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NEWBERRY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4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ATLANTA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4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338927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MEX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11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9729050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TJ WH</a:t>
                      </a:r>
                    </a:p>
                  </a:txBody>
                  <a:tcPr marL="0" marR="0" marT="18292" marB="18292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10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001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국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서 울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12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인 천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001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중 국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홍 콩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8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천 진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5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00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상 해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8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0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베트남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호치민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7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0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태국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방 콕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9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0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람차방</a:t>
                      </a: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3 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394336"/>
                  </a:ext>
                </a:extLst>
              </a:tr>
              <a:tr h="16001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합  계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122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18292" marB="182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5647" name="Rectangle 61"/>
          <p:cNvSpPr>
            <a:spLocks noChangeArrowheads="1"/>
          </p:cNvSpPr>
          <p:nvPr/>
        </p:nvSpPr>
        <p:spPr bwMode="auto">
          <a:xfrm>
            <a:off x="385789" y="136746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0F41171-8CD2-9FDD-68DD-E315CD35F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48" y="1099552"/>
            <a:ext cx="8380722" cy="54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43512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64"/>
          <p:cNvSpPr/>
          <p:nvPr/>
        </p:nvSpPr>
        <p:spPr bwMode="auto">
          <a:xfrm>
            <a:off x="395288" y="876301"/>
            <a:ext cx="9104312" cy="55960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latinLnBrk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8214718" y="833069"/>
            <a:ext cx="1356047" cy="2511425"/>
            <a:chOff x="7666038" y="1454150"/>
            <a:chExt cx="1356676" cy="2511425"/>
          </a:xfrm>
        </p:grpSpPr>
        <p:sp>
          <p:nvSpPr>
            <p:cNvPr id="32" name="Rectangle 31"/>
            <p:cNvSpPr/>
            <p:nvPr/>
          </p:nvSpPr>
          <p:spPr bwMode="auto">
            <a:xfrm>
              <a:off x="7777283" y="1837057"/>
              <a:ext cx="250059" cy="240707"/>
            </a:xfrm>
            <a:prstGeom prst="rect">
              <a:avLst/>
            </a:prstGeom>
            <a:solidFill>
              <a:srgbClr val="000099"/>
            </a:solidFill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7777276" y="2596413"/>
              <a:ext cx="250059" cy="240707"/>
            </a:xfrm>
            <a:prstGeom prst="rect">
              <a:avLst/>
            </a:prstGeom>
            <a:solidFill>
              <a:srgbClr val="D67F00"/>
            </a:solidFill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36" name="Rectangle 35"/>
            <p:cNvSpPr/>
            <p:nvPr/>
          </p:nvSpPr>
          <p:spPr bwMode="auto">
            <a:xfrm>
              <a:off x="7777276" y="2967740"/>
              <a:ext cx="250059" cy="240707"/>
            </a:xfrm>
            <a:prstGeom prst="rect">
              <a:avLst/>
            </a:prstGeom>
            <a:solidFill>
              <a:srgbClr val="FF5050"/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37" name="Rectangle 36"/>
            <p:cNvSpPr/>
            <p:nvPr/>
          </p:nvSpPr>
          <p:spPr bwMode="auto">
            <a:xfrm>
              <a:off x="7777276" y="3334775"/>
              <a:ext cx="250059" cy="240707"/>
            </a:xfrm>
            <a:prstGeom prst="rect">
              <a:avLst/>
            </a:prstGeom>
            <a:solidFill>
              <a:srgbClr val="339933"/>
            </a:solidFill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38" name="Rectangle 37"/>
            <p:cNvSpPr/>
            <p:nvPr/>
          </p:nvSpPr>
          <p:spPr bwMode="auto">
            <a:xfrm>
              <a:off x="7777276" y="3724868"/>
              <a:ext cx="250059" cy="240707"/>
            </a:xfrm>
            <a:prstGeom prst="rect">
              <a:avLst/>
            </a:prstGeom>
            <a:solidFill>
              <a:srgbClr val="0066FF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17443" name="TextBox 56"/>
            <p:cNvSpPr txBox="1">
              <a:spLocks noChangeArrowheads="1"/>
            </p:cNvSpPr>
            <p:nvPr/>
          </p:nvSpPr>
          <p:spPr bwMode="auto">
            <a:xfrm>
              <a:off x="8000807" y="3683000"/>
              <a:ext cx="680309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>
                  <a:latin typeface="HYHeadLine-Medium" panose="020B0600000101010101" charset="-127"/>
                  <a:ea typeface="HYHeadLine-Medium" panose="020B0600000101010101" charset="-127"/>
                </a:rPr>
                <a:t>AIR (20%)</a:t>
              </a:r>
              <a:endParaRPr kumimoji="0" lang="en-US" altLang="en-US" sz="90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17444" name="TextBox 57"/>
            <p:cNvSpPr txBox="1">
              <a:spLocks noChangeArrowheads="1"/>
            </p:cNvSpPr>
            <p:nvPr/>
          </p:nvSpPr>
          <p:spPr bwMode="auto">
            <a:xfrm>
              <a:off x="8000807" y="3300413"/>
              <a:ext cx="843892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>
                  <a:latin typeface="HYHeadLine-Medium" panose="020B0600000101010101" charset="-127"/>
                  <a:ea typeface="HYHeadLine-Medium" panose="020B0600000101010101" charset="-127"/>
                </a:rPr>
                <a:t>OCEAN (29%)</a:t>
              </a:r>
              <a:endParaRPr kumimoji="0" lang="en-US" altLang="en-US" sz="90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17445" name="TextBox 58"/>
            <p:cNvSpPr txBox="1">
              <a:spLocks noChangeArrowheads="1"/>
            </p:cNvSpPr>
            <p:nvPr/>
          </p:nvSpPr>
          <p:spPr bwMode="auto">
            <a:xfrm>
              <a:off x="8000807" y="2946400"/>
              <a:ext cx="1021907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>
                  <a:latin typeface="HYHeadLine-Medium" panose="020B0600000101010101" charset="-127"/>
                  <a:ea typeface="HYHeadLine-Medium" panose="020B0600000101010101" charset="-127"/>
                </a:rPr>
                <a:t>TRUCKING (10%)</a:t>
              </a:r>
              <a:endParaRPr kumimoji="0" lang="en-US" altLang="en-US" sz="90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17446" name="TextBox 59"/>
            <p:cNvSpPr txBox="1">
              <a:spLocks noChangeArrowheads="1"/>
            </p:cNvSpPr>
            <p:nvPr/>
          </p:nvSpPr>
          <p:spPr bwMode="auto">
            <a:xfrm>
              <a:off x="8000803" y="2559050"/>
              <a:ext cx="87757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 dirty="0">
                  <a:latin typeface="HYHeadLine-Medium" panose="020B0600000101010101" charset="-127"/>
                  <a:ea typeface="HYHeadLine-Medium" panose="020B0600000101010101" charset="-127"/>
                </a:rPr>
                <a:t>WH/ETC</a:t>
              </a:r>
              <a:r>
                <a:rPr kumimoji="0" lang="en-US" altLang="en-US" sz="900">
                  <a:latin typeface="HYHeadLine-Medium" panose="020B0600000101010101" charset="-127"/>
                  <a:ea typeface="HYHeadLine-Medium" panose="020B0600000101010101" charset="-127"/>
                </a:rPr>
                <a:t>. (6%)</a:t>
              </a:r>
              <a:endParaRPr kumimoji="0" lang="en-US" altLang="en-US" sz="90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17447" name="TextBox 60"/>
            <p:cNvSpPr txBox="1">
              <a:spLocks noChangeArrowheads="1"/>
            </p:cNvSpPr>
            <p:nvPr/>
          </p:nvSpPr>
          <p:spPr bwMode="auto">
            <a:xfrm>
              <a:off x="8000803" y="1794834"/>
              <a:ext cx="824647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>
                  <a:latin typeface="HYHeadLine-Medium" panose="020B0600000101010101" charset="-127"/>
                  <a:ea typeface="HYHeadLine-Medium" panose="020B0600000101010101" charset="-127"/>
                </a:rPr>
                <a:t>CHINA (11%)</a:t>
              </a:r>
              <a:endParaRPr kumimoji="0" lang="en-US" altLang="en-US" sz="90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17448" name="TextBox 60"/>
            <p:cNvSpPr txBox="1">
              <a:spLocks noChangeArrowheads="1"/>
            </p:cNvSpPr>
            <p:nvPr/>
          </p:nvSpPr>
          <p:spPr bwMode="auto">
            <a:xfrm>
              <a:off x="7666038" y="1454150"/>
              <a:ext cx="66266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1400" dirty="0">
                  <a:latin typeface="HYHeadLine-Medium" panose="020B0600000101010101" charset="-127"/>
                  <a:ea typeface="HYHeadLine-Medium" panose="020B0600000101010101" charset="-127"/>
                </a:rPr>
                <a:t>* </a:t>
              </a:r>
              <a:r>
                <a:rPr kumimoji="0" lang="ko-KR" altLang="en-US" sz="1400" dirty="0">
                  <a:latin typeface="HYHeadLine-Medium" panose="020B0600000101010101" charset="-127"/>
                  <a:ea typeface="HYHeadLine-Medium" panose="020B0600000101010101" charset="-127"/>
                </a:rPr>
                <a:t>비중</a:t>
              </a:r>
              <a:endParaRPr kumimoji="0" lang="en-US" altLang="en-US" sz="1050" dirty="0"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sp>
          <p:nvSpPr>
            <p:cNvPr id="46" name="Rectangle 45"/>
            <p:cNvSpPr/>
            <p:nvPr/>
          </p:nvSpPr>
          <p:spPr bwMode="auto">
            <a:xfrm>
              <a:off x="7772288" y="2204411"/>
              <a:ext cx="250059" cy="240707"/>
            </a:xfrm>
            <a:prstGeom prst="rect">
              <a:avLst/>
            </a:prstGeom>
            <a:solidFill>
              <a:srgbClr val="7030A0"/>
            </a:solidFill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48986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900"/>
            </a:p>
          </p:txBody>
        </p:sp>
        <p:sp>
          <p:nvSpPr>
            <p:cNvPr id="17452" name="TextBox 60"/>
            <p:cNvSpPr txBox="1">
              <a:spLocks noChangeArrowheads="1"/>
            </p:cNvSpPr>
            <p:nvPr/>
          </p:nvSpPr>
          <p:spPr bwMode="auto">
            <a:xfrm>
              <a:off x="7996043" y="2162266"/>
              <a:ext cx="839081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kumimoji="0" lang="en-US" altLang="en-US" sz="900" dirty="0">
                  <a:latin typeface="HYHeadLine-Medium" panose="020B0600000101010101" charset="-127"/>
                  <a:ea typeface="HYHeadLine-Medium" panose="020B0600000101010101" charset="-127"/>
                </a:rPr>
                <a:t>KOREA (19%)</a:t>
              </a:r>
            </a:p>
          </p:txBody>
        </p:sp>
      </p:grpSp>
      <p:sp>
        <p:nvSpPr>
          <p:cNvPr id="57" name="TextBox 58"/>
          <p:cNvSpPr txBox="1">
            <a:spLocks noChangeArrowheads="1"/>
          </p:cNvSpPr>
          <p:nvPr/>
        </p:nvSpPr>
        <p:spPr bwMode="auto">
          <a:xfrm>
            <a:off x="795338" y="706438"/>
            <a:ext cx="2317750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kumimoji="0" lang="ko-KR" altLang="en-US" sz="16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매출 현황</a:t>
            </a:r>
            <a:endParaRPr kumimoji="0" lang="ko-KR" altLang="en-US" sz="16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7422" name="Rectangle 61"/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graphicFrame>
        <p:nvGraphicFramePr>
          <p:cNvPr id="34" name="Chart 6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343654"/>
              </p:ext>
            </p:extLst>
          </p:nvPr>
        </p:nvGraphicFramePr>
        <p:xfrm>
          <a:off x="325438" y="2146300"/>
          <a:ext cx="8659812" cy="3963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8858402" imgH="3314777" progId="Excel.Sheet.8">
                  <p:embed/>
                </p:oleObj>
              </mc:Choice>
              <mc:Fallback>
                <p:oleObj name="Worksheet" r:id="rId2" imgW="8858402" imgH="3314777" progId="Excel.Sheet.8">
                  <p:embed/>
                  <p:pic>
                    <p:nvPicPr>
                      <p:cNvPr id="34" name="Chart 62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8" y="2146300"/>
                        <a:ext cx="8659812" cy="3963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1" name="AutoShape 142"/>
          <p:cNvSpPr>
            <a:spLocks noChangeArrowheads="1"/>
          </p:cNvSpPr>
          <p:nvPr/>
        </p:nvSpPr>
        <p:spPr bwMode="auto">
          <a:xfrm>
            <a:off x="1448854" y="4211580"/>
            <a:ext cx="639763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U$78M</a:t>
            </a:r>
          </a:p>
        </p:txBody>
      </p:sp>
      <p:sp>
        <p:nvSpPr>
          <p:cNvPr id="17423" name="AutoShape 142"/>
          <p:cNvSpPr>
            <a:spLocks noChangeArrowheads="1"/>
          </p:cNvSpPr>
          <p:nvPr/>
        </p:nvSpPr>
        <p:spPr bwMode="auto">
          <a:xfrm>
            <a:off x="2554023" y="4500711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U$58M</a:t>
            </a:r>
          </a:p>
        </p:txBody>
      </p:sp>
      <p:cxnSp>
        <p:nvCxnSpPr>
          <p:cNvPr id="43" name="Curved Connector 42"/>
          <p:cNvCxnSpPr>
            <a:stCxn id="17421" idx="0"/>
            <a:endCxn id="17423" idx="0"/>
          </p:cNvCxnSpPr>
          <p:nvPr/>
        </p:nvCxnSpPr>
        <p:spPr>
          <a:xfrm rot="16200000" flipH="1">
            <a:off x="2176754" y="3803561"/>
            <a:ext cx="289131" cy="1105168"/>
          </a:xfrm>
          <a:prstGeom prst="curvedConnector3">
            <a:avLst>
              <a:gd name="adj1" fmla="val -79065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AutoShape 142"/>
          <p:cNvSpPr>
            <a:spLocks noChangeArrowheads="1"/>
          </p:cNvSpPr>
          <p:nvPr/>
        </p:nvSpPr>
        <p:spPr bwMode="auto">
          <a:xfrm>
            <a:off x="3683929" y="4122681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U$84M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35" name="Curved Connector 34"/>
          <p:cNvCxnSpPr>
            <a:stCxn id="17423" idx="0"/>
            <a:endCxn id="31" idx="0"/>
          </p:cNvCxnSpPr>
          <p:nvPr/>
        </p:nvCxnSpPr>
        <p:spPr>
          <a:xfrm rot="5400000" flipH="1" flipV="1">
            <a:off x="3249842" y="3746743"/>
            <a:ext cx="378030" cy="1129906"/>
          </a:xfrm>
          <a:prstGeom prst="curvedConnector3">
            <a:avLst>
              <a:gd name="adj1" fmla="val 160471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AutoShape 142"/>
          <p:cNvSpPr>
            <a:spLocks noChangeArrowheads="1"/>
          </p:cNvSpPr>
          <p:nvPr/>
        </p:nvSpPr>
        <p:spPr bwMode="auto">
          <a:xfrm>
            <a:off x="4726994" y="2175098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</a:t>
            </a:r>
            <a:r>
              <a:rPr lang="en-US" altLang="ko-KR" sz="10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$197M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59" name="Curved Connector 58"/>
          <p:cNvCxnSpPr>
            <a:cxnSpLocks/>
            <a:stCxn id="31" idx="0"/>
            <a:endCxn id="56" idx="0"/>
          </p:cNvCxnSpPr>
          <p:nvPr/>
        </p:nvCxnSpPr>
        <p:spPr>
          <a:xfrm rot="5400000" flipH="1" flipV="1">
            <a:off x="3551551" y="2627358"/>
            <a:ext cx="1947583" cy="1043065"/>
          </a:xfrm>
          <a:prstGeom prst="curvedConnector3">
            <a:avLst>
              <a:gd name="adj1" fmla="val 111738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AutoShape 142">
            <a:extLst>
              <a:ext uri="{FF2B5EF4-FFF2-40B4-BE49-F238E27FC236}">
                <a16:creationId xmlns:a16="http://schemas.microsoft.com/office/drawing/2014/main" id="{B78A4498-C160-3B60-2053-06042387F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3644" y="2745147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</a:t>
            </a:r>
            <a:r>
              <a:rPr lang="en-US" altLang="ko-KR" sz="10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$165M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13" name="Curved Connector 58">
            <a:extLst>
              <a:ext uri="{FF2B5EF4-FFF2-40B4-BE49-F238E27FC236}">
                <a16:creationId xmlns:a16="http://schemas.microsoft.com/office/drawing/2014/main" id="{7C400474-ADDE-474B-AF8B-F3959F62DBAD}"/>
              </a:ext>
            </a:extLst>
          </p:cNvPr>
          <p:cNvCxnSpPr>
            <a:cxnSpLocks/>
            <a:stCxn id="56" idx="0"/>
            <a:endCxn id="12" idx="0"/>
          </p:cNvCxnSpPr>
          <p:nvPr/>
        </p:nvCxnSpPr>
        <p:spPr>
          <a:xfrm rot="16200000" flipH="1">
            <a:off x="5315175" y="1906797"/>
            <a:ext cx="570049" cy="1106650"/>
          </a:xfrm>
          <a:prstGeom prst="curvedConnector3">
            <a:avLst>
              <a:gd name="adj1" fmla="val -40102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AutoShape 142">
            <a:extLst>
              <a:ext uri="{FF2B5EF4-FFF2-40B4-BE49-F238E27FC236}">
                <a16:creationId xmlns:a16="http://schemas.microsoft.com/office/drawing/2014/main" id="{E3C940D2-FF31-650F-4EA1-35877C30E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2288" y="4386381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U$65M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18" name="Curved Connector 58">
            <a:extLst>
              <a:ext uri="{FF2B5EF4-FFF2-40B4-BE49-F238E27FC236}">
                <a16:creationId xmlns:a16="http://schemas.microsoft.com/office/drawing/2014/main" id="{B646B41C-F8F5-59DF-22B0-0332BEA0BA2C}"/>
              </a:ext>
            </a:extLst>
          </p:cNvPr>
          <p:cNvCxnSpPr>
            <a:cxnSpLocks/>
            <a:stCxn id="12" idx="0"/>
            <a:endCxn id="17" idx="0"/>
          </p:cNvCxnSpPr>
          <p:nvPr/>
        </p:nvCxnSpPr>
        <p:spPr>
          <a:xfrm rot="16200000" flipH="1">
            <a:off x="5877230" y="3021442"/>
            <a:ext cx="1641234" cy="1088644"/>
          </a:xfrm>
          <a:prstGeom prst="curvedConnector3">
            <a:avLst>
              <a:gd name="adj1" fmla="val -13929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AutoShape 142">
            <a:extLst>
              <a:ext uri="{FF2B5EF4-FFF2-40B4-BE49-F238E27FC236}">
                <a16:creationId xmlns:a16="http://schemas.microsoft.com/office/drawing/2014/main" id="{EF0BA319-A14C-3D42-C0A2-4988DE4BF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6438" y="3761248"/>
            <a:ext cx="639762" cy="17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640080" rIns="640080" anchor="ctr"/>
          <a:lstStyle/>
          <a:p>
            <a:pPr algn="ctr" defTabSz="914400" eaLnBrk="1" latin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U$103M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4" name="Curved Connector 58">
            <a:extLst>
              <a:ext uri="{FF2B5EF4-FFF2-40B4-BE49-F238E27FC236}">
                <a16:creationId xmlns:a16="http://schemas.microsoft.com/office/drawing/2014/main" id="{21F40BC5-3075-B326-248F-00E93542CDC8}"/>
              </a:ext>
            </a:extLst>
          </p:cNvPr>
          <p:cNvCxnSpPr>
            <a:cxnSpLocks/>
            <a:stCxn id="17" idx="0"/>
            <a:endCxn id="3" idx="0"/>
          </p:cNvCxnSpPr>
          <p:nvPr/>
        </p:nvCxnSpPr>
        <p:spPr>
          <a:xfrm rot="5400000" flipH="1" flipV="1">
            <a:off x="7481678" y="3521740"/>
            <a:ext cx="625133" cy="1104150"/>
          </a:xfrm>
          <a:prstGeom prst="curvedConnector3">
            <a:avLst>
              <a:gd name="adj1" fmla="val 136568"/>
            </a:avLst>
          </a:prstGeom>
          <a:ln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963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64"/>
          <p:cNvSpPr/>
          <p:nvPr/>
        </p:nvSpPr>
        <p:spPr bwMode="auto">
          <a:xfrm>
            <a:off x="263525" y="900113"/>
            <a:ext cx="9363075" cy="55245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eaLnBrk="1" latinLnBrk="1" hangingPunct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18581" name="Rectangle 64"/>
          <p:cNvSpPr>
            <a:spLocks noChangeArrowheads="1"/>
          </p:cNvSpPr>
          <p:nvPr/>
        </p:nvSpPr>
        <p:spPr bwMode="auto">
          <a:xfrm>
            <a:off x="8802095" y="1223283"/>
            <a:ext cx="714699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9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(</a:t>
            </a:r>
            <a:r>
              <a:rPr lang="ko-KR" altLang="en-US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단위</a:t>
            </a:r>
            <a:r>
              <a:rPr lang="en-US" altLang="ko-KR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: Ton)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368300" y="3703825"/>
            <a:ext cx="9187179" cy="2425513"/>
            <a:chOff x="544063" y="1332037"/>
            <a:chExt cx="8934317" cy="1028470"/>
          </a:xfrm>
        </p:grpSpPr>
        <p:graphicFrame>
          <p:nvGraphicFramePr>
            <p:cNvPr id="18599" name="Chart 9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26646977"/>
                </p:ext>
              </p:extLst>
            </p:nvPr>
          </p:nvGraphicFramePr>
          <p:xfrm>
            <a:off x="544063" y="1382443"/>
            <a:ext cx="8481674" cy="9780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2" imgW="8534284" imgH="2247849" progId="Excel.Sheet.8">
                    <p:embed/>
                  </p:oleObj>
                </mc:Choice>
                <mc:Fallback>
                  <p:oleObj name="Worksheet" r:id="rId2" imgW="8534284" imgH="2247849" progId="Excel.Sheet.8">
                    <p:embed/>
                    <p:pic>
                      <p:nvPicPr>
                        <p:cNvPr id="18599" name="Chart 9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4063" y="1382443"/>
                          <a:ext cx="8481674" cy="97806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600" name="TextBox 31"/>
            <p:cNvSpPr txBox="1">
              <a:spLocks noChangeArrowheads="1"/>
            </p:cNvSpPr>
            <p:nvPr/>
          </p:nvSpPr>
          <p:spPr bwMode="auto">
            <a:xfrm>
              <a:off x="8708111" y="1332037"/>
              <a:ext cx="770269" cy="913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 eaLnBrk="1" hangingPunct="1">
                <a:spcBef>
                  <a:spcPct val="50000"/>
                </a:spcBef>
              </a:pPr>
              <a:r>
                <a:rPr lang="en-US" altLang="ko-KR" sz="8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rPr>
                <a:t>[</a:t>
              </a:r>
              <a:r>
                <a:rPr lang="ko-KR" altLang="en-US" sz="8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rPr>
                <a:t>단위 </a:t>
              </a:r>
              <a:r>
                <a:rPr lang="en-US" altLang="ko-KR" sz="8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rPr>
                <a:t>: Ton]</a:t>
              </a:r>
              <a:endParaRPr lang="ko-KR" altLang="en-US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</p:grpSp>
      <p:sp>
        <p:nvSpPr>
          <p:cNvPr id="18584" name="TextBox 30"/>
          <p:cNvSpPr txBox="1">
            <a:spLocks noChangeArrowheads="1"/>
          </p:cNvSpPr>
          <p:nvPr/>
        </p:nvSpPr>
        <p:spPr bwMode="auto">
          <a:xfrm>
            <a:off x="4510561" y="1082058"/>
            <a:ext cx="2441101" cy="307777"/>
          </a:xfrm>
          <a:prstGeom prst="rect">
            <a:avLst/>
          </a:prstGeom>
          <a:solidFill>
            <a:srgbClr val="59595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 eaLnBrk="1" hangingPunct="1">
              <a:spcBef>
                <a:spcPct val="50000"/>
              </a:spcBef>
            </a:pP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 ORIGIN</a:t>
            </a: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PERFORMANCE</a:t>
            </a:r>
            <a:endParaRPr kumimoji="0" lang="ko-KR" altLang="en-US" sz="1400" dirty="0">
              <a:solidFill>
                <a:srgbClr val="FFFFFF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88" name="TextBox 20"/>
          <p:cNvSpPr txBox="1">
            <a:spLocks noChangeArrowheads="1"/>
          </p:cNvSpPr>
          <p:nvPr/>
        </p:nvSpPr>
        <p:spPr bwMode="auto">
          <a:xfrm>
            <a:off x="395288" y="1339850"/>
            <a:ext cx="3881437" cy="1531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1" hangingPunct="1">
              <a:spcBef>
                <a:spcPct val="50000"/>
              </a:spcBef>
              <a:buFont typeface="Wingdings" pitchFamily="2" charset="2"/>
              <a:buChar char="q"/>
            </a:pPr>
            <a:r>
              <a:rPr kumimoji="0" lang="en-US" altLang="ko-KR" sz="1100" b="1" dirty="0">
                <a:solidFill>
                  <a:srgbClr val="0070C0"/>
                </a:solidFill>
                <a:latin typeface="HYHeadLine-Medium" panose="020B0600000101010101" charset="-127"/>
                <a:ea typeface="HYHeadLine-Medium" panose="020B0600000101010101" charset="-127"/>
              </a:rPr>
              <a:t> Inbound </a:t>
            </a:r>
          </a:p>
          <a:p>
            <a:pPr defTabSz="9144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총 선적량의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93%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점유 </a:t>
            </a:r>
            <a:endParaRPr kumimoji="0"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한국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42%,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중국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37%,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아시아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10%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기타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8%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점유</a:t>
            </a:r>
            <a:endParaRPr kumimoji="0"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buFont typeface="Wingdings" pitchFamily="2" charset="2"/>
              <a:buChar char="q"/>
            </a:pPr>
            <a:r>
              <a:rPr kumimoji="0" lang="en-US" altLang="ko-KR" sz="1100" b="1" dirty="0">
                <a:solidFill>
                  <a:srgbClr val="0070C0"/>
                </a:solidFill>
                <a:latin typeface="HYHeadLine-Medium" panose="020B0600000101010101" charset="-127"/>
                <a:ea typeface="HYHeadLine-Medium" panose="020B0600000101010101" charset="-127"/>
              </a:rPr>
              <a:t> Outbound</a:t>
            </a:r>
          </a:p>
          <a:p>
            <a:pPr defTabSz="9144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총 선적량의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7%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점유</a:t>
            </a:r>
            <a:endParaRPr kumimoji="0" lang="en-US" altLang="ko-KR" sz="11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한국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59%,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아시아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7%, 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유럽 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23%</a:t>
            </a:r>
            <a:r>
              <a:rPr kumimoji="0" lang="ko-KR" altLang="en-US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점유</a:t>
            </a:r>
            <a:r>
              <a:rPr kumimoji="0" lang="en-US" altLang="ko-KR" sz="11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</a:p>
        </p:txBody>
      </p:sp>
      <p:sp>
        <p:nvSpPr>
          <p:cNvPr id="18585" name="TextBox 29"/>
          <p:cNvSpPr txBox="1">
            <a:spLocks noChangeArrowheads="1"/>
          </p:cNvSpPr>
          <p:nvPr/>
        </p:nvSpPr>
        <p:spPr bwMode="auto">
          <a:xfrm>
            <a:off x="5352289" y="6076582"/>
            <a:ext cx="1216921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 altLang="ko-KR" sz="900" dirty="0">
                <a:solidFill>
                  <a:srgbClr val="05B0EE"/>
                </a:solidFill>
                <a:latin typeface="HYHeadLine-Medium" panose="020B0600000101010101" charset="-127"/>
                <a:ea typeface="HYHeadLine-Medium" panose="020B0600000101010101" charset="-127"/>
              </a:rPr>
              <a:t>2023</a:t>
            </a:r>
            <a:r>
              <a:rPr lang="ko-KR" altLang="en-US" sz="900" dirty="0">
                <a:solidFill>
                  <a:srgbClr val="05B0EE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05B0EE"/>
                </a:solidFill>
                <a:latin typeface="HYHeadLine-Medium" panose="020B0600000101010101" charset="-127"/>
                <a:ea typeface="HYHeadLine-Medium" panose="020B0600000101010101" charset="-127"/>
              </a:rPr>
              <a:t>: 6,479 TON</a:t>
            </a:r>
            <a:endParaRPr lang="ko-KR" altLang="en-US" sz="900" dirty="0">
              <a:solidFill>
                <a:srgbClr val="05B0EE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86" name="TextBox 24"/>
          <p:cNvSpPr txBox="1">
            <a:spLocks noChangeArrowheads="1"/>
          </p:cNvSpPr>
          <p:nvPr/>
        </p:nvSpPr>
        <p:spPr bwMode="auto">
          <a:xfrm>
            <a:off x="3918445" y="6076582"/>
            <a:ext cx="1273175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 altLang="ko-KR" sz="900" dirty="0">
                <a:solidFill>
                  <a:srgbClr val="90CF4C"/>
                </a:solidFill>
                <a:latin typeface="HYHeadLine-Medium" panose="020B0600000101010101" charset="-127"/>
                <a:ea typeface="HYHeadLine-Medium" panose="020B0600000101010101" charset="-127"/>
              </a:rPr>
              <a:t>2022</a:t>
            </a:r>
            <a:r>
              <a:rPr lang="ko-KR" altLang="en-US" sz="900" dirty="0">
                <a:solidFill>
                  <a:srgbClr val="90CF4C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90CF4C"/>
                </a:solidFill>
                <a:latin typeface="HYHeadLine-Medium" panose="020B0600000101010101" charset="-127"/>
                <a:ea typeface="HYHeadLine-Medium" panose="020B0600000101010101" charset="-127"/>
              </a:rPr>
              <a:t>: 12,440 TON</a:t>
            </a:r>
            <a:endParaRPr lang="ko-KR" altLang="en-US" sz="900" dirty="0">
              <a:solidFill>
                <a:srgbClr val="90CF4C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87" name="TextBox 24"/>
          <p:cNvSpPr txBox="1">
            <a:spLocks noChangeArrowheads="1"/>
          </p:cNvSpPr>
          <p:nvPr/>
        </p:nvSpPr>
        <p:spPr bwMode="auto">
          <a:xfrm>
            <a:off x="6729877" y="6076582"/>
            <a:ext cx="151447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FF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</a:t>
            </a:r>
            <a:r>
              <a:rPr lang="ko-KR" altLang="en-US" sz="900">
                <a:solidFill>
                  <a:srgbClr val="FF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FF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: 4,162 TON</a:t>
            </a:r>
            <a:endParaRPr lang="ko-KR" altLang="en-US" sz="900" dirty="0">
              <a:solidFill>
                <a:srgbClr val="FF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56" name="TextBox 58"/>
          <p:cNvSpPr txBox="1">
            <a:spLocks noChangeArrowheads="1"/>
          </p:cNvSpPr>
          <p:nvPr/>
        </p:nvSpPr>
        <p:spPr bwMode="auto">
          <a:xfrm>
            <a:off x="795338" y="706438"/>
            <a:ext cx="2514600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>
              <a:defRPr/>
            </a:pPr>
            <a:r>
              <a: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AIR CARGO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(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최근 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5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년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)</a:t>
            </a:r>
            <a:endParaRPr kumimoji="0" lang="ko-KR" altLang="en-US" sz="1600" dirty="0">
              <a:solidFill>
                <a:schemeClr val="bg1"/>
              </a:solidFill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18591" name="Rectangle 61"/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0" name="TextBox 24"/>
          <p:cNvSpPr txBox="1">
            <a:spLocks noChangeArrowheads="1"/>
          </p:cNvSpPr>
          <p:nvPr/>
        </p:nvSpPr>
        <p:spPr bwMode="auto">
          <a:xfrm>
            <a:off x="2476926" y="6076582"/>
            <a:ext cx="128085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 altLang="ko-KR" sz="900" dirty="0">
                <a:solidFill>
                  <a:srgbClr val="4371C4"/>
                </a:solidFill>
                <a:latin typeface="HYHeadLine-Medium" panose="020B0600000101010101" charset="-127"/>
                <a:ea typeface="HYHeadLine-Medium" panose="020B0600000101010101" charset="-127"/>
              </a:rPr>
              <a:t>2021</a:t>
            </a:r>
            <a:r>
              <a:rPr lang="ko-KR" altLang="en-US" sz="900" dirty="0">
                <a:solidFill>
                  <a:srgbClr val="4371C4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4371C4"/>
                </a:solidFill>
                <a:latin typeface="HYHeadLine-Medium" panose="020B0600000101010101" charset="-127"/>
                <a:ea typeface="HYHeadLine-Medium" panose="020B0600000101010101" charset="-127"/>
              </a:rPr>
              <a:t>: 14,171 TON</a:t>
            </a:r>
            <a:endParaRPr lang="ko-KR" altLang="en-US" sz="900" dirty="0">
              <a:solidFill>
                <a:srgbClr val="4371C4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3" name="TextBox 31"/>
          <p:cNvSpPr txBox="1">
            <a:spLocks noChangeArrowheads="1"/>
          </p:cNvSpPr>
          <p:nvPr/>
        </p:nvSpPr>
        <p:spPr bwMode="auto">
          <a:xfrm>
            <a:off x="1918006" y="4209979"/>
            <a:ext cx="5842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90CF4C"/>
                </a:solidFill>
                <a:latin typeface="HYHeadLine-Medium" panose="020B0600000101010101" charset="-127"/>
                <a:ea typeface="HYHeadLine-Medium" panose="020B0600000101010101" charset="-127"/>
              </a:rPr>
              <a:t>2022</a:t>
            </a:r>
            <a:r>
              <a:rPr lang="ko-KR" altLang="en-US" sz="800" dirty="0">
                <a:solidFill>
                  <a:srgbClr val="90CF4C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lang="en-US" altLang="ko-KR" sz="800" dirty="0">
              <a:solidFill>
                <a:srgbClr val="90CF4C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4" name="TextBox 31"/>
          <p:cNvSpPr txBox="1">
            <a:spLocks noChangeArrowheads="1"/>
          </p:cNvSpPr>
          <p:nvPr/>
        </p:nvSpPr>
        <p:spPr bwMode="auto">
          <a:xfrm>
            <a:off x="2110115" y="5536484"/>
            <a:ext cx="5842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FF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</a:t>
            </a:r>
            <a:r>
              <a:rPr lang="ko-KR" altLang="en-US" sz="800" dirty="0">
                <a:solidFill>
                  <a:srgbClr val="FF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lang="en-US" altLang="ko-KR" sz="800" dirty="0">
              <a:solidFill>
                <a:srgbClr val="FF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5" name="TextBox 31"/>
          <p:cNvSpPr txBox="1">
            <a:spLocks noChangeArrowheads="1"/>
          </p:cNvSpPr>
          <p:nvPr/>
        </p:nvSpPr>
        <p:spPr bwMode="auto">
          <a:xfrm>
            <a:off x="1911985" y="5155902"/>
            <a:ext cx="5842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00B0F0"/>
                </a:solidFill>
                <a:latin typeface="HYHeadLine-Medium" panose="020B0600000101010101" charset="-127"/>
                <a:ea typeface="HYHeadLine-Medium" panose="020B0600000101010101" charset="-127"/>
              </a:rPr>
              <a:t>2023</a:t>
            </a:r>
            <a:r>
              <a:rPr lang="ko-KR" altLang="en-US" sz="800" dirty="0">
                <a:solidFill>
                  <a:srgbClr val="00B0F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lang="en-US" altLang="ko-KR" sz="800" dirty="0">
              <a:solidFill>
                <a:srgbClr val="00B0F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6" name="TextBox 31"/>
          <p:cNvSpPr txBox="1">
            <a:spLocks noChangeArrowheads="1"/>
          </p:cNvSpPr>
          <p:nvPr/>
        </p:nvSpPr>
        <p:spPr bwMode="auto">
          <a:xfrm>
            <a:off x="2095536" y="4572626"/>
            <a:ext cx="5842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FFC618"/>
                </a:solidFill>
                <a:latin typeface="HYHeadLine-Medium" panose="020B0600000101010101" charset="-127"/>
                <a:ea typeface="HYHeadLine-Medium" panose="020B0600000101010101" charset="-127"/>
              </a:rPr>
              <a:t>2020</a:t>
            </a:r>
            <a:r>
              <a:rPr lang="ko-KR" altLang="en-US" sz="800" dirty="0">
                <a:solidFill>
                  <a:srgbClr val="FFC618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lang="en-US" altLang="ko-KR" sz="800" dirty="0">
              <a:solidFill>
                <a:srgbClr val="FFC618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97" name="TextBox 31"/>
          <p:cNvSpPr txBox="1">
            <a:spLocks noChangeArrowheads="1"/>
          </p:cNvSpPr>
          <p:nvPr/>
        </p:nvSpPr>
        <p:spPr bwMode="auto">
          <a:xfrm>
            <a:off x="1690212" y="4810403"/>
            <a:ext cx="5842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4371C4"/>
                </a:solidFill>
                <a:latin typeface="HYHeadLine-Medium" panose="020B0600000101010101" charset="-127"/>
                <a:ea typeface="HYHeadLine-Medium" panose="020B0600000101010101" charset="-127"/>
              </a:rPr>
              <a:t>2021</a:t>
            </a:r>
            <a:r>
              <a:rPr lang="ko-KR" altLang="en-US" sz="800" dirty="0">
                <a:solidFill>
                  <a:srgbClr val="4371C4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endParaRPr lang="en-US" altLang="ko-KR" sz="800" dirty="0">
              <a:solidFill>
                <a:srgbClr val="4371C4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8582" name="TextBox 7"/>
          <p:cNvSpPr txBox="1">
            <a:spLocks noChangeArrowheads="1"/>
          </p:cNvSpPr>
          <p:nvPr/>
        </p:nvSpPr>
        <p:spPr bwMode="auto">
          <a:xfrm>
            <a:off x="483263" y="3549839"/>
            <a:ext cx="1905000" cy="307975"/>
          </a:xfrm>
          <a:prstGeom prst="rect">
            <a:avLst/>
          </a:prstGeom>
          <a:solidFill>
            <a:srgbClr val="59595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최근 </a:t>
            </a: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5</a:t>
            </a: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년간 동향</a:t>
            </a:r>
          </a:p>
        </p:txBody>
      </p:sp>
      <p:sp>
        <p:nvSpPr>
          <p:cNvPr id="18598" name="TextBox 24"/>
          <p:cNvSpPr txBox="1">
            <a:spLocks noChangeArrowheads="1"/>
          </p:cNvSpPr>
          <p:nvPr/>
        </p:nvSpPr>
        <p:spPr bwMode="auto">
          <a:xfrm>
            <a:off x="1111125" y="6076582"/>
            <a:ext cx="120513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 altLang="ko-KR" sz="900" dirty="0">
                <a:solidFill>
                  <a:srgbClr val="FFC618"/>
                </a:solidFill>
                <a:latin typeface="HYHeadLine-Medium" panose="020B0600000101010101" charset="-127"/>
                <a:ea typeface="HYHeadLine-Medium" panose="020B0600000101010101" charset="-127"/>
              </a:rPr>
              <a:t>2020</a:t>
            </a:r>
            <a:r>
              <a:rPr lang="ko-KR" altLang="en-US" sz="900" dirty="0">
                <a:solidFill>
                  <a:srgbClr val="FFC618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FFC618"/>
                </a:solidFill>
                <a:latin typeface="HYHeadLine-Medium" panose="020B0600000101010101" charset="-127"/>
                <a:ea typeface="HYHeadLine-Medium" panose="020B0600000101010101" charset="-127"/>
              </a:rPr>
              <a:t>: 7,293 TON</a:t>
            </a:r>
            <a:endParaRPr lang="ko-KR" altLang="en-US" sz="900" dirty="0">
              <a:solidFill>
                <a:srgbClr val="FFC618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262709"/>
              </p:ext>
            </p:extLst>
          </p:nvPr>
        </p:nvGraphicFramePr>
        <p:xfrm>
          <a:off x="4456670" y="1400435"/>
          <a:ext cx="5016847" cy="2100643"/>
        </p:xfrm>
        <a:graphic>
          <a:graphicData uri="http://schemas.openxmlformats.org/drawingml/2006/table">
            <a:tbl>
              <a:tblPr/>
              <a:tblGrid>
                <a:gridCol w="456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560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85351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선적 지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한국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중국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대만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홍콩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아시아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북미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중남미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유럽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ETC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합계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한국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1,659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8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1,667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351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중국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1,458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1,458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대만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24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24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351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홍콩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291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291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아시아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394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394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5351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북미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171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290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중남미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12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28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5351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유럽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ETC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8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 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8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  <a:cs typeface="+mn-cs"/>
                      </a:endParaRP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5648">
                <a:tc>
                  <a:txBody>
                    <a:bodyPr/>
                    <a:lstStyle/>
                    <a:p>
                      <a:pPr marL="0" algn="ctr" defTabSz="848986" rtl="0" eaLnBrk="1" fontAlgn="b" latinLnBrk="1" hangingPunct="1"/>
                      <a:r>
                        <a:rPr lang="ko-KR" alt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합계 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183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3,872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33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66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8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4,180</a:t>
                      </a:r>
                    </a:p>
                  </a:txBody>
                  <a:tcPr marL="9381" marR="9381" marT="938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5611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4"/>
          <p:cNvSpPr/>
          <p:nvPr/>
        </p:nvSpPr>
        <p:spPr bwMode="auto">
          <a:xfrm>
            <a:off x="236538" y="850900"/>
            <a:ext cx="9363075" cy="5727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742950" eaLnBrk="1" latinLnBrk="1" hangingPunct="1">
              <a:defRPr/>
            </a:pPr>
            <a:endParaRPr lang="en-US" sz="13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graphicFrame>
        <p:nvGraphicFramePr>
          <p:cNvPr id="45" name="Group 3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085037"/>
              </p:ext>
            </p:extLst>
          </p:nvPr>
        </p:nvGraphicFramePr>
        <p:xfrm>
          <a:off x="4408488" y="1382713"/>
          <a:ext cx="5022850" cy="2189167"/>
        </p:xfrm>
        <a:graphic>
          <a:graphicData uri="http://schemas.openxmlformats.org/drawingml/2006/table">
            <a:tbl>
              <a:tblPr/>
              <a:tblGrid>
                <a:gridCol w="62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7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7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70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70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09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ORIGIN</a:t>
                      </a:r>
                      <a:endParaRPr kumimoji="0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CNTR QTY</a:t>
                      </a:r>
                      <a:endParaRPr kumimoji="0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TOTAL CNTR</a:t>
                      </a:r>
                      <a:endParaRPr kumimoji="0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TOTAL FEU</a:t>
                      </a:r>
                      <a:endParaRPr kumimoji="0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FEU/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MON.</a:t>
                      </a:r>
                      <a:endParaRPr kumimoji="0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CBM</a:t>
                      </a:r>
                      <a:endParaRPr kumimoji="0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AVG/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MON.</a:t>
                      </a:r>
                      <a:endParaRPr kumimoji="0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9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20’</a:t>
                      </a:r>
                      <a:endParaRPr kumimoji="0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40’</a:t>
                      </a:r>
                      <a:endParaRPr kumimoji="0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4" marR="45720" marT="9144" marB="37145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CHINA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3,908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4,386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4,147.0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24,883.0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2,073.6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KOREA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5,873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4,670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10,543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7,606.5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6,174.0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514.5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TAIWAN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386.0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64.1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5.3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HONG KONG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524.7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43.7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ASIA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2,437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3,988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6,425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5,206.5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25,989.1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2,165.8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ETC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752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630.0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73.6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6.1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1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TOTAL</a:t>
                      </a:r>
                    </a:p>
                  </a:txBody>
                  <a:tcPr marL="0" marR="4572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9,152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13,400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22,552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17,976.0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1,498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57,708.4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848986" rtl="0" eaLnBrk="1" fontAlgn="b" latinLnBrk="1" hangingPunct="1"/>
                      <a:r>
                        <a:rPr lang="en-US" sz="7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  <a:cs typeface="+mn-cs"/>
                        </a:rPr>
                        <a:t>4,809.0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9551" name="TextBox 20"/>
          <p:cNvSpPr txBox="1">
            <a:spLocks noChangeArrowheads="1"/>
          </p:cNvSpPr>
          <p:nvPr/>
        </p:nvSpPr>
        <p:spPr bwMode="auto">
          <a:xfrm>
            <a:off x="395288" y="1413937"/>
            <a:ext cx="3881437" cy="140038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ko-KR" sz="1000" b="1" dirty="0">
                <a:solidFill>
                  <a:srgbClr val="0070C0"/>
                </a:solidFill>
                <a:latin typeface="HYHeadLine-Medium" panose="020B0600000101010101" charset="-127"/>
                <a:ea typeface="HYHeadLine-Medium" panose="020B0600000101010101" charset="-127"/>
              </a:rPr>
              <a:t> FCL  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2024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17,976 FEU (MONTHLY AVG.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1,498 FEU)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한국 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42% ,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중국 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23% ,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아시아 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29%,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기타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4%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점유</a:t>
            </a:r>
            <a:endParaRPr lang="en-US" altLang="ko-KR" sz="10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 </a:t>
            </a:r>
          </a:p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ko-KR" sz="1000" b="1" dirty="0">
                <a:solidFill>
                  <a:srgbClr val="0070C0"/>
                </a:solidFill>
                <a:latin typeface="HYHeadLine-Medium" panose="020B0600000101010101" charset="-127"/>
                <a:ea typeface="HYHeadLine-Medium" panose="020B0600000101010101" charset="-127"/>
              </a:rPr>
              <a:t> LCL 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2024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 57,708 CBM 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선적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, (</a:t>
            </a:r>
            <a:r>
              <a:rPr lang="ko-KR" altLang="en-US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월평균</a:t>
            </a:r>
            <a:r>
              <a:rPr lang="en-US" altLang="ko-KR" sz="10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. 4,809 CBM) </a:t>
            </a:r>
          </a:p>
        </p:txBody>
      </p:sp>
      <p:sp>
        <p:nvSpPr>
          <p:cNvPr id="19552" name="TextBox 31"/>
          <p:cNvSpPr txBox="1">
            <a:spLocks noChangeArrowheads="1"/>
          </p:cNvSpPr>
          <p:nvPr/>
        </p:nvSpPr>
        <p:spPr bwMode="auto">
          <a:xfrm>
            <a:off x="8369301" y="3782155"/>
            <a:ext cx="123031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742950" eaLnBrk="1" hangingPunct="1">
              <a:spcBef>
                <a:spcPct val="50000"/>
              </a:spcBef>
            </a:pPr>
            <a:r>
              <a:rPr lang="en-US" altLang="ko-KR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UNIT</a:t>
            </a:r>
            <a:r>
              <a:rPr lang="ko-KR" altLang="en-US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: FEU</a:t>
            </a:r>
            <a:endParaRPr lang="ko-KR" altLang="en-US" sz="800" dirty="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graphicFrame>
        <p:nvGraphicFramePr>
          <p:cNvPr id="19553" name="Chart 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8147989"/>
              </p:ext>
            </p:extLst>
          </p:nvPr>
        </p:nvGraphicFramePr>
        <p:xfrm>
          <a:off x="393700" y="3924300"/>
          <a:ext cx="9007475" cy="222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8467770" imgH="2304947" progId="Excel.Sheet.8">
                  <p:embed/>
                </p:oleObj>
              </mc:Choice>
              <mc:Fallback>
                <p:oleObj name="Worksheet" r:id="rId2" imgW="8467770" imgH="2304947" progId="Excel.Sheet.8">
                  <p:embed/>
                  <p:pic>
                    <p:nvPicPr>
                      <p:cNvPr id="19553" name="Char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3924300"/>
                        <a:ext cx="9007475" cy="2220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54" name="Rectangle 64"/>
          <p:cNvSpPr>
            <a:spLocks noChangeArrowheads="1"/>
          </p:cNvSpPr>
          <p:nvPr/>
        </p:nvSpPr>
        <p:spPr bwMode="auto">
          <a:xfrm>
            <a:off x="8175625" y="1181417"/>
            <a:ext cx="1423988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742950" eaLnBrk="1" hangingPunct="1">
              <a:spcBef>
                <a:spcPct val="50000"/>
              </a:spcBef>
            </a:pPr>
            <a:r>
              <a:rPr lang="en-US" altLang="ko-KR" sz="9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(UNIT: </a:t>
            </a:r>
            <a:r>
              <a:rPr lang="en-US" altLang="ko-KR" sz="8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CNTR/FEU/CBM</a:t>
            </a:r>
            <a:r>
              <a:rPr lang="en-US" altLang="ko-KR" sz="9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</p:txBody>
      </p:sp>
      <p:sp>
        <p:nvSpPr>
          <p:cNvPr id="19555" name="TextBox 29"/>
          <p:cNvSpPr txBox="1">
            <a:spLocks noChangeArrowheads="1"/>
          </p:cNvSpPr>
          <p:nvPr/>
        </p:nvSpPr>
        <p:spPr bwMode="auto">
          <a:xfrm>
            <a:off x="2161317" y="6172078"/>
            <a:ext cx="136724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FFC719"/>
                </a:solidFill>
                <a:latin typeface="HYHeadLine-Medium" panose="020B0600000101010101" charset="-127"/>
                <a:ea typeface="HYHeadLine-Medium" panose="020B0600000101010101" charset="-127"/>
              </a:rPr>
              <a:t>2021</a:t>
            </a:r>
            <a:r>
              <a:rPr lang="ko-KR" altLang="en-US" sz="900">
                <a:solidFill>
                  <a:srgbClr val="FFC719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FFC719"/>
                </a:solidFill>
                <a:latin typeface="HYHeadLine-Medium" panose="020B0600000101010101" charset="-127"/>
                <a:ea typeface="HYHeadLine-Medium" panose="020B0600000101010101" charset="-127"/>
              </a:rPr>
              <a:t>: 33,957 FEU</a:t>
            </a:r>
            <a:endParaRPr lang="ko-KR" altLang="en-US" sz="900" dirty="0">
              <a:solidFill>
                <a:srgbClr val="FFC719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9556" name="TextBox 24"/>
          <p:cNvSpPr txBox="1">
            <a:spLocks noChangeArrowheads="1"/>
          </p:cNvSpPr>
          <p:nvPr/>
        </p:nvSpPr>
        <p:spPr bwMode="auto">
          <a:xfrm>
            <a:off x="690672" y="6172078"/>
            <a:ext cx="1171996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78AAD8"/>
                </a:solidFill>
                <a:latin typeface="HYHeadLine-Medium" panose="020B0600000101010101" charset="-127"/>
                <a:ea typeface="HYHeadLine-Medium" panose="020B0600000101010101" charset="-127"/>
              </a:rPr>
              <a:t>2020</a:t>
            </a:r>
            <a:r>
              <a:rPr lang="ko-KR" altLang="en-US" sz="900">
                <a:solidFill>
                  <a:srgbClr val="78AAD8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900" dirty="0">
                <a:solidFill>
                  <a:srgbClr val="78AAD8"/>
                </a:solidFill>
                <a:latin typeface="HYHeadLine-Medium" panose="020B0600000101010101" charset="-127"/>
                <a:ea typeface="HYHeadLine-Medium" panose="020B0600000101010101" charset="-127"/>
              </a:rPr>
              <a:t>: 33,657 FEU</a:t>
            </a:r>
            <a:endParaRPr lang="ko-KR" altLang="en-US" sz="900" dirty="0">
              <a:solidFill>
                <a:srgbClr val="78AAD8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9557" name="TextBox 24"/>
          <p:cNvSpPr txBox="1">
            <a:spLocks noChangeArrowheads="1"/>
          </p:cNvSpPr>
          <p:nvPr/>
        </p:nvSpPr>
        <p:spPr bwMode="auto">
          <a:xfrm>
            <a:off x="3827206" y="6172078"/>
            <a:ext cx="1306915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A4A4A4"/>
                </a:solidFill>
                <a:latin typeface="HYHeadLine-Medium" panose="020B0600000101010101" charset="-127"/>
                <a:ea typeface="HYHeadLine-Medium" panose="020B0600000101010101" charset="-127"/>
              </a:rPr>
              <a:t>2022</a:t>
            </a:r>
            <a:r>
              <a:rPr lang="ko-KR" altLang="en-US" sz="900">
                <a:solidFill>
                  <a:srgbClr val="A4A4A4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A4A4A4"/>
                </a:solidFill>
                <a:latin typeface="HYHeadLine-Medium" panose="020B0600000101010101" charset="-127"/>
                <a:ea typeface="HYHeadLine-Medium" panose="020B0600000101010101" charset="-127"/>
              </a:rPr>
              <a:t>: 29,191 FEU</a:t>
            </a:r>
            <a:endParaRPr lang="ko-KR" altLang="en-US" sz="900" dirty="0">
              <a:solidFill>
                <a:srgbClr val="A4A4A4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9558" name="TextBox 24"/>
          <p:cNvSpPr txBox="1">
            <a:spLocks noChangeArrowheads="1"/>
          </p:cNvSpPr>
          <p:nvPr/>
        </p:nvSpPr>
        <p:spPr bwMode="auto">
          <a:xfrm>
            <a:off x="5432770" y="6172078"/>
            <a:ext cx="137278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ED7D31"/>
                </a:solidFill>
                <a:latin typeface="HYHeadLine-Medium" panose="020B0600000101010101" charset="-127"/>
                <a:ea typeface="HYHeadLine-Medium" panose="020B0600000101010101" charset="-127"/>
              </a:rPr>
              <a:t>2023</a:t>
            </a:r>
            <a:r>
              <a:rPr lang="ko-KR" altLang="en-US" sz="900">
                <a:solidFill>
                  <a:srgbClr val="ED7D31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</a:t>
            </a:r>
            <a:r>
              <a:rPr lang="en-US" altLang="ko-KR" sz="900" dirty="0">
                <a:solidFill>
                  <a:srgbClr val="ED7D31"/>
                </a:solidFill>
                <a:latin typeface="HYHeadLine-Medium" panose="020B0600000101010101" charset="-127"/>
                <a:ea typeface="HYHeadLine-Medium" panose="020B0600000101010101" charset="-127"/>
              </a:rPr>
              <a:t>: 22,575 FEU</a:t>
            </a:r>
            <a:endParaRPr lang="ko-KR" altLang="en-US" sz="900" dirty="0">
              <a:solidFill>
                <a:srgbClr val="ED7D3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" name="TextBox 24"/>
          <p:cNvSpPr txBox="1">
            <a:spLocks noChangeArrowheads="1"/>
          </p:cNvSpPr>
          <p:nvPr/>
        </p:nvSpPr>
        <p:spPr bwMode="auto">
          <a:xfrm>
            <a:off x="1009060" y="4553554"/>
            <a:ext cx="554597" cy="2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  <a:defRPr/>
            </a:pPr>
            <a:r>
              <a:rPr lang="en-US" altLang="ko-KR" sz="731" dirty="0">
                <a:solidFill>
                  <a:srgbClr val="FFC001"/>
                </a:solidFill>
                <a:latin typeface="HYHeadLine-Medium" panose="020B0600000101010101" charset="-127"/>
                <a:ea typeface="HYHeadLine-Medium" panose="020B0600000101010101" charset="-127"/>
              </a:rPr>
              <a:t>2021</a:t>
            </a:r>
            <a:r>
              <a:rPr lang="ko-KR" altLang="en-US" sz="731" dirty="0">
                <a:solidFill>
                  <a:srgbClr val="FFC001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650253" y="4675689"/>
            <a:ext cx="612347" cy="2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  <a:defRPr/>
            </a:pPr>
            <a:r>
              <a:rPr lang="en-US" altLang="ko-KR" sz="731" dirty="0">
                <a:solidFill>
                  <a:srgbClr val="5B9BD5"/>
                </a:solidFill>
                <a:latin typeface="HYHeadLine-Medium" panose="020B0600000101010101" charset="-127"/>
                <a:ea typeface="HYHeadLine-Medium" panose="020B0600000101010101" charset="-127"/>
              </a:rPr>
              <a:t>2020</a:t>
            </a:r>
            <a:r>
              <a:rPr lang="ko-KR" altLang="en-US" sz="731" dirty="0">
                <a:solidFill>
                  <a:srgbClr val="5B9BD5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</a:p>
        </p:txBody>
      </p:sp>
      <p:sp>
        <p:nvSpPr>
          <p:cNvPr id="24" name="TextBox 29"/>
          <p:cNvSpPr txBox="1">
            <a:spLocks noChangeArrowheads="1"/>
          </p:cNvSpPr>
          <p:nvPr/>
        </p:nvSpPr>
        <p:spPr bwMode="auto">
          <a:xfrm>
            <a:off x="1636821" y="4573296"/>
            <a:ext cx="523875" cy="20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42950" eaLnBrk="1" hangingPunct="1">
              <a:spcBef>
                <a:spcPct val="50000"/>
              </a:spcBef>
              <a:defRPr/>
            </a:pPr>
            <a:r>
              <a:rPr lang="en-US" altLang="ko-KR" sz="731" dirty="0">
                <a:solidFill>
                  <a:srgbClr val="A5A5A5"/>
                </a:solidFill>
                <a:latin typeface="HYHeadLine-Medium" panose="020B0600000101010101" charset="-127"/>
                <a:ea typeface="HYHeadLine-Medium" panose="020B0600000101010101" charset="-127"/>
              </a:rPr>
              <a:t>2022</a:t>
            </a:r>
            <a:r>
              <a:rPr lang="ko-KR" altLang="en-US" sz="731" dirty="0">
                <a:solidFill>
                  <a:srgbClr val="A5A5A5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89078" y="5409870"/>
            <a:ext cx="655723" cy="2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  <a:defRPr/>
            </a:pPr>
            <a:r>
              <a:rPr lang="en-US" altLang="ko-KR" sz="731" dirty="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</a:t>
            </a:r>
            <a:r>
              <a:rPr lang="ko-KR" altLang="en-US" sz="731" dirty="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</a:p>
        </p:txBody>
      </p:sp>
      <p:sp>
        <p:nvSpPr>
          <p:cNvPr id="19563" name="TextBox 30"/>
          <p:cNvSpPr txBox="1">
            <a:spLocks noChangeArrowheads="1"/>
          </p:cNvSpPr>
          <p:nvPr/>
        </p:nvSpPr>
        <p:spPr bwMode="auto">
          <a:xfrm>
            <a:off x="4502943" y="1067658"/>
            <a:ext cx="2435225" cy="307975"/>
          </a:xfrm>
          <a:prstGeom prst="rect">
            <a:avLst/>
          </a:prstGeom>
          <a:solidFill>
            <a:srgbClr val="59595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1" hangingPunct="1">
              <a:spcBef>
                <a:spcPct val="50000"/>
              </a:spcBef>
            </a:pP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 ORIGIN</a:t>
            </a: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PERFORMANCE</a:t>
            </a:r>
            <a:endParaRPr kumimoji="0" lang="ko-KR" altLang="en-US" sz="1400" dirty="0">
              <a:solidFill>
                <a:srgbClr val="FFFFFF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9564" name="TextBox 7"/>
          <p:cNvSpPr txBox="1">
            <a:spLocks noChangeArrowheads="1"/>
          </p:cNvSpPr>
          <p:nvPr/>
        </p:nvSpPr>
        <p:spPr bwMode="auto">
          <a:xfrm>
            <a:off x="600075" y="3642214"/>
            <a:ext cx="1905000" cy="307975"/>
          </a:xfrm>
          <a:prstGeom prst="rect">
            <a:avLst/>
          </a:prstGeom>
          <a:solidFill>
            <a:srgbClr val="59595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최근 </a:t>
            </a:r>
            <a:r>
              <a:rPr kumimoji="0" lang="en-US" altLang="ko-KR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5</a:t>
            </a:r>
            <a:r>
              <a:rPr kumimoji="0" lang="ko-KR" altLang="en-US" sz="1400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년간 동향</a:t>
            </a:r>
          </a:p>
        </p:txBody>
      </p:sp>
      <p:sp>
        <p:nvSpPr>
          <p:cNvPr id="19565" name="Rectangle 61"/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6" name="TextBox 58"/>
          <p:cNvSpPr txBox="1">
            <a:spLocks noChangeArrowheads="1"/>
          </p:cNvSpPr>
          <p:nvPr/>
        </p:nvSpPr>
        <p:spPr bwMode="auto">
          <a:xfrm>
            <a:off x="795338" y="706438"/>
            <a:ext cx="2536825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>
              <a:defRPr/>
            </a:pPr>
            <a:r>
              <a: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OCEAN CARGO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(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최근 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5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년</a:t>
            </a:r>
            <a:r>
              <a:rPr kumimoji="0" lang="en-US" altLang="ko-KR" sz="16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)</a:t>
            </a:r>
            <a:endParaRPr kumimoji="0" lang="ko-KR" altLang="en-US" sz="1600" dirty="0">
              <a:solidFill>
                <a:schemeClr val="bg1"/>
              </a:solidFill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19567" name="TextBox 24"/>
          <p:cNvSpPr txBox="1">
            <a:spLocks noChangeArrowheads="1"/>
          </p:cNvSpPr>
          <p:nvPr/>
        </p:nvSpPr>
        <p:spPr bwMode="auto">
          <a:xfrm>
            <a:off x="7104207" y="6172078"/>
            <a:ext cx="166687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42950" eaLnBrk="1" hangingPunct="1">
              <a:spcBef>
                <a:spcPct val="50000"/>
              </a:spcBef>
            </a:pPr>
            <a:r>
              <a:rPr lang="en-US" altLang="ko-KR" sz="90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2024</a:t>
            </a:r>
            <a:r>
              <a:rPr lang="ko-KR" altLang="en-US" sz="90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  <a:r>
              <a:rPr lang="en-US" altLang="ko-KR" sz="90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900" dirty="0">
                <a:solidFill>
                  <a:srgbClr val="5C84CC"/>
                </a:solidFill>
                <a:latin typeface="HYHeadLine-Medium" panose="020B0600000101010101" charset="-127"/>
                <a:ea typeface="HYHeadLine-Medium" panose="020B0600000101010101" charset="-127"/>
              </a:rPr>
              <a:t>: 16,102 FEU</a:t>
            </a:r>
            <a:endParaRPr lang="ko-KR" altLang="en-US" sz="900" dirty="0">
              <a:solidFill>
                <a:srgbClr val="5C84CC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9" name="TextBox 24"/>
          <p:cNvSpPr txBox="1">
            <a:spLocks noChangeArrowheads="1"/>
          </p:cNvSpPr>
          <p:nvPr/>
        </p:nvSpPr>
        <p:spPr bwMode="auto">
          <a:xfrm>
            <a:off x="714912" y="5097195"/>
            <a:ext cx="547688" cy="2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42950" eaLnBrk="1" hangingPunct="1">
              <a:spcBef>
                <a:spcPct val="50000"/>
              </a:spcBef>
              <a:defRPr/>
            </a:pPr>
            <a:r>
              <a:rPr lang="en-US" altLang="ko-KR" sz="731" dirty="0">
                <a:solidFill>
                  <a:srgbClr val="ED7D31"/>
                </a:solidFill>
                <a:latin typeface="HYHeadLine-Medium" panose="020B0600000101010101" charset="-127"/>
                <a:ea typeface="HYHeadLine-Medium" panose="020B0600000101010101" charset="-127"/>
              </a:rPr>
              <a:t>2023</a:t>
            </a:r>
            <a:r>
              <a:rPr lang="ko-KR" altLang="en-US" sz="731" dirty="0">
                <a:solidFill>
                  <a:srgbClr val="ED7D31"/>
                </a:solidFill>
                <a:latin typeface="HYHeadLine-Medium" panose="020B0600000101010101" charset="-127"/>
                <a:ea typeface="HYHeadLine-Medium" panose="020B0600000101010101" charset="-127"/>
              </a:rPr>
              <a:t>년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4"/>
          <p:cNvSpPr/>
          <p:nvPr/>
        </p:nvSpPr>
        <p:spPr bwMode="auto">
          <a:xfrm>
            <a:off x="190500" y="720726"/>
            <a:ext cx="9504363" cy="590657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algn="ctr" defTabSz="914400" eaLnBrk="1" latinLnBrk="1" hangingPunct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20675" y="1012827"/>
            <a:ext cx="1497013" cy="529375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defRPr/>
            </a:pPr>
            <a:r>
              <a:rPr lang="ko-KR" altLang="en-US" sz="1400" b="1" u="sng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총 </a:t>
            </a:r>
            <a:r>
              <a:rPr lang="en-US" altLang="ko-KR" sz="1400" b="1" u="sng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18</a:t>
            </a:r>
            <a:r>
              <a:rPr lang="ko-KR" altLang="en-US" sz="1400" b="1" u="sng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개 </a:t>
            </a:r>
            <a:r>
              <a:rPr lang="ko-KR" altLang="en-US" sz="1400" b="1" u="sng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사업장</a:t>
            </a:r>
            <a:endParaRPr lang="en-US" altLang="ko-KR" sz="1400" b="1" u="sng" dirty="0">
              <a:solidFill>
                <a:schemeClr val="bg1"/>
              </a:solidFill>
              <a:latin typeface="HYHeadLine-Medium" pitchFamily="18" charset="-127"/>
              <a:ea typeface="HYHeadLine-Medium" pitchFamily="18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미국 </a:t>
            </a:r>
            <a:r>
              <a:rPr lang="en-US" altLang="ko-KR" sz="12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5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한국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2 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멕시코 </a:t>
            </a:r>
            <a:r>
              <a:rPr lang="en-US" altLang="ko-KR" sz="12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4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중국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4 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태국</a:t>
            </a:r>
            <a:r>
              <a:rPr lang="en-US" altLang="ko-KR" sz="12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2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베트남 </a:t>
            </a:r>
            <a:r>
              <a:rPr lang="en-US" altLang="ko-KR" sz="12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: 1 </a:t>
            </a: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OFFICES</a:t>
            </a:r>
          </a:p>
          <a:p>
            <a:pPr defTabSz="914400" eaLnBrk="1" hangingPunct="1">
              <a:spcBef>
                <a:spcPct val="50000"/>
              </a:spcBef>
              <a:defRPr/>
            </a:pPr>
            <a:r>
              <a:rPr lang="en-US" altLang="ko-KR" sz="1200" dirty="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 </a:t>
            </a: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eaLnBrk="1" hangingPunct="1">
              <a:spcBef>
                <a:spcPct val="50000"/>
              </a:spcBef>
              <a:defRPr/>
            </a:pPr>
            <a:endParaRPr lang="en-US" altLang="ko-KR" sz="12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graphicFrame>
        <p:nvGraphicFramePr>
          <p:cNvPr id="40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425080"/>
              </p:ext>
            </p:extLst>
          </p:nvPr>
        </p:nvGraphicFramePr>
        <p:xfrm>
          <a:off x="2015067" y="741552"/>
          <a:ext cx="7570257" cy="5835928"/>
        </p:xfrm>
        <a:graphic>
          <a:graphicData uri="http://schemas.openxmlformats.org/drawingml/2006/table">
            <a:tbl>
              <a:tblPr/>
              <a:tblGrid>
                <a:gridCol w="650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35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03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8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63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916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0072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LOCATION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ADDRESS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EMPL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SIZE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SECURITY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REMARK</a:t>
                      </a:r>
                      <a:endParaRPr kumimoji="1" lang="ko-KR" altLang="en-U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033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Los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Angeles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14350 Garfield Ave. Unit 800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Paramount, CA 90746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22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29,062 </a:t>
                      </a:r>
                      <a:r>
                        <a:rPr kumimoji="1" lang="en-US" altLang="ko-KR" sz="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sq.ft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(2,514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CCTV:18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  <a:endParaRPr kumimoji="1" lang="en-US" altLang="ko-KR" sz="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:2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Service,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수출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/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입 화물보관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18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San Diego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2177 Britannia Blvd.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San Diego, CA 92154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12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38,000 sq.ft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(3,530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CCTV:6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보안장치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:Protection One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LCD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보관 및 협력업체화물 보관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347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San Diego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(Yard)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2259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Avenida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Costa Este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San Diego, CA 92154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6 Acres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(24,276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안전요원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3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교대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3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(24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시간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 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수출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/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입 컨테이너 보관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94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SEHA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(Newberry)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284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Mawsons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Way, Newberry, SC 29108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7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SEHA OWN SECURITY RULE IMPLEMENTED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SEHA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IN-HOUSE STAFF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22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ATLANTA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4500 S. Park Blvd. #190</a:t>
                      </a:r>
                      <a:b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</a:b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Ellenwood, Ga 30294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26,262 </a:t>
                      </a:r>
                      <a:r>
                        <a:rPr kumimoji="1" lang="en-US" altLang="ko-KR" sz="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sq.ft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16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Service,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수출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/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입 화물보관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5781476"/>
                  </a:ext>
                </a:extLst>
              </a:tr>
              <a:tr h="24922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MONTERREY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PROLONGACIÒN ALFONSO REYES 2612, INT 702A, COL. DEL PASEO RESIDENCIAL, MONTERREY, NL, 64920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70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SECRITY GUARD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600" b="1"/>
                        <a:t> 2024 5 OPEN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139661"/>
                  </a:ext>
                </a:extLst>
              </a:tr>
              <a:tr h="374942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Tijuana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Av.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Aguila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Azteca #20051-5A,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Parque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Industrial Girasol, El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Aguila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, Tijuana B.C. 22215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10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90,000 </a:t>
                      </a:r>
                      <a:r>
                        <a:rPr kumimoji="1" lang="en-US" altLang="ko-KR" sz="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sq.ft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(8,361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)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CCTV:8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보안장치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ADT service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안전요원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1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야간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협력회사 화물보관 및 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VMI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창고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227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SAMEX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Blvd. Los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Olivos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No.11110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Paraque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Ind. El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Florido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Segunda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</a:t>
                      </a:r>
                      <a:r>
                        <a:rPr kumimoji="1" lang="en-US" altLang="ko-KR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Seccion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, Tijuana B.C. 22244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9.9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SAMEX OWN SECURITY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RULE IMPLEMENTED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SAMEX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IN-HOUSE STAFF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01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QUERETARO 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3101 ANILLO VIAL FRAY JUNIPERO SERRA 302, 303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JURIQUILLA QRO 76230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8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140 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 : 10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SECRITY GUARD 4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명</a:t>
                      </a:r>
                      <a:endParaRPr kumimoji="1" lang="en-US" altLang="ko-KR" sz="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 인식기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4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Seoul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서울시 강서구 염창동 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583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우림 블루나인 비즈니스 센터 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B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동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1701,1702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호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12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462 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보안장치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:SECOM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501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Incheon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인천시 중구 </a:t>
                      </a:r>
                      <a:r>
                        <a:rPr kumimoji="1" lang="ko-KR" altLang="en-US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운서동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2091-95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인천물류센터 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동 </a:t>
                      </a: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212</a:t>
                      </a:r>
                      <a:r>
                        <a:rPr kumimoji="1" lang="ko-K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호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200 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CCTV:4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보안장치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:SECOM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 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2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수출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/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입 화물 보관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18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Shanghai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UNIT 502, GANGTAI PLAZA, NO. 700,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EAST YAN-AN ROAD, HUANGPU DISTRICT, SHANGHAI 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8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345 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729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Hong Kong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UNIT C, 4/F, EFFORT INDUSTRIAL BUILDING, </a:t>
                      </a:r>
                    </a:p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2-8 KUNG YIP STREET, KWAI CHUNG, N T, H.K.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8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250 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8392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Tianjin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UNIT 1303 NINGTAI PLAZA, NO.1 </a:t>
                      </a:r>
                    </a:p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XIAGUANG ROAD, NANKAI DISTRICT, TIANJIN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4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240 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01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Qingdao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defTabSz="847725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RM. 2508, NO 222, SHENZHEN ROAD, </a:t>
                      </a:r>
                    </a:p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QINGDAO, CHINA 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118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: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245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B</a:t>
                      </a:r>
                      <a:r>
                        <a:rPr kumimoji="1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angkok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3199, MALEENONT TOWER, 12TH FLOOR(ZONE B),</a:t>
                      </a:r>
                    </a:p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RAMA4, KLONGTAN, KLONGTOEY, BANGKOK 10110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7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110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지문인식기</a:t>
                      </a:r>
                      <a:b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</a:b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CCTV:3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대</a:t>
                      </a: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245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LAEM CHABANG</a:t>
                      </a:r>
                      <a:endParaRPr kumimoji="1" lang="en-US" altLang="ko-KR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TALAYTHONG TOWER, 14FLOOR, 53 SUKHUMVIT RD, THUNG SUKHLA, SRIRACHA, CHONBURI 20230</a:t>
                      </a:r>
                      <a:endParaRPr kumimoji="0" 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3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60 SQM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보안카드</a:t>
                      </a:r>
                      <a:r>
                        <a:rPr kumimoji="1" lang="en-US" altLang="ko-KR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, </a:t>
                      </a:r>
                      <a:r>
                        <a:rPr kumimoji="1" lang="ko-KR" altLang="en-US" sz="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지문 인식기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245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Ho chi minh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P401 NNC Building, 16Bis Nguyen </a:t>
                      </a:r>
                      <a:r>
                        <a:rPr kumimoji="0" lang="en-US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Dinh</a:t>
                      </a: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</a:t>
                      </a:r>
                      <a:r>
                        <a:rPr kumimoji="0" lang="en-US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Chieu</a:t>
                      </a: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St.,</a:t>
                      </a:r>
                    </a:p>
                    <a:p>
                      <a:pPr marL="0" marR="0" lvl="0" indent="0" algn="ctr" defTabSz="8477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Da</a:t>
                      </a:r>
                      <a:r>
                        <a:rPr kumimoji="0" 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 Kao Ward, District 1, Ho Chi </a:t>
                      </a:r>
                      <a:r>
                        <a:rPr kumimoji="0" 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Minh City</a:t>
                      </a:r>
                      <a:endParaRPr kumimoji="0" 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9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100 </a:t>
                      </a:r>
                      <a:r>
                        <a:rPr kumimoji="1" lang="ko-KR" altLang="en-US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㎡</a:t>
                      </a:r>
                      <a:endParaRPr kumimoji="1" lang="en-US" altLang="ko-KR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KEYS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CUSTOMER SERVICE</a:t>
                      </a:r>
                      <a:endParaRPr kumimoji="1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3952244"/>
                  </a:ext>
                </a:extLst>
              </a:tr>
              <a:tr h="193825">
                <a:tc gridSpan="3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Location </a:t>
                      </a: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: 18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Offices</a:t>
                      </a: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B0600000101010101" charset="-127"/>
                          <a:ea typeface="HYHeadLine-Medium" panose="020B0600000101010101" charset="-127"/>
                        </a:rPr>
                        <a:t>122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45715" marR="45715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2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B0600000101010101" charset="-127"/>
                        <a:ea typeface="HYHeadLine-Medium" panose="020B0600000101010101" charset="-127"/>
                      </a:endParaRPr>
                    </a:p>
                  </a:txBody>
                  <a:tcPr marL="91428" marR="91428" marT="20214" marB="2021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5B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20628" name="Picture 471" descr="Resized_DSC04303"/>
          <p:cNvPicPr preferRelativeResize="0"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1217794"/>
            <a:ext cx="532485" cy="18434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29" name="Picture 479" descr="Resized_DSC04376"/>
          <p:cNvPicPr preferRelativeResize="0"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1487563"/>
            <a:ext cx="532485" cy="22897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0" name="Picture 483" descr="Resized_P1000812"/>
          <p:cNvPicPr preferRelativeResize="0"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2756803"/>
            <a:ext cx="532485" cy="227724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1" name="Picture 485" descr="Resized_DSC04235-"/>
          <p:cNvPicPr preferRelativeResize="0"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3664331"/>
            <a:ext cx="532485" cy="19519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2" name="Picture 3"/>
          <p:cNvPicPr preferRelativeResize="0"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940366"/>
            <a:ext cx="532485" cy="19519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3" name="Picture 3" descr="building1"/>
          <p:cNvPicPr preferRelativeResize="0">
            <a:picLocks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3127716"/>
            <a:ext cx="532485" cy="19519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6" name="Picture 1"/>
          <p:cNvPicPr preferRelativeResize="0"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3989378"/>
            <a:ext cx="532485" cy="223657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7" name="Picture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4598354"/>
            <a:ext cx="533461" cy="2321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39" name="Picture 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5196592"/>
            <a:ext cx="533461" cy="2540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640" name="Text Box 25"/>
          <p:cNvSpPr txBox="1">
            <a:spLocks noChangeArrowheads="1"/>
          </p:cNvSpPr>
          <p:nvPr/>
        </p:nvSpPr>
        <p:spPr bwMode="auto">
          <a:xfrm>
            <a:off x="400050" y="155575"/>
            <a:ext cx="2279397" cy="3539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72000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0641" name="图片 4" descr="http://mail.163.com/js6/read/readdata.jsp?sid=DCNFyZLBpijAiLrdilBBLGUtqjCAFngL&amp;mid=163:1tbioxwcTlUL9FupBgAAsz&amp;part=3&amp;mode=inline&amp;l=read&amp;action=open_attach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4898747"/>
            <a:ext cx="533461" cy="2089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642" name="图片 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4315940"/>
            <a:ext cx="533459" cy="2062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76833" name="Picture 1" descr="C:\Users\jjkhome\Desktop\KakaoTalk_20200722_155725080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1854862"/>
            <a:ext cx="580961" cy="229478"/>
          </a:xfrm>
          <a:prstGeom prst="rect">
            <a:avLst/>
          </a:prstGeom>
          <a:noFill/>
        </p:spPr>
      </p:pic>
      <p:pic>
        <p:nvPicPr>
          <p:cNvPr id="385025" name="Picture 1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9816" y="6126153"/>
            <a:ext cx="543540" cy="235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85026" name="Picture 2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283" y="5521314"/>
            <a:ext cx="531324" cy="235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068787-C11D-8DCD-76EF-F666A7E900DF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8283" y="2155335"/>
            <a:ext cx="556262" cy="18381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04AD2C-1B03-1803-2CE6-AFB6B094218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88283" y="3364300"/>
            <a:ext cx="533459" cy="1968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A155C8-BC69-D146-F45F-CB3633DF2A2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88283" y="2439867"/>
            <a:ext cx="518660" cy="198402"/>
          </a:xfrm>
          <a:prstGeom prst="rect">
            <a:avLst/>
          </a:prstGeom>
        </p:spPr>
      </p:pic>
      <p:sp>
        <p:nvSpPr>
          <p:cNvPr id="18" name="TextBox 58"/>
          <p:cNvSpPr txBox="1">
            <a:spLocks noChangeArrowheads="1"/>
          </p:cNvSpPr>
          <p:nvPr/>
        </p:nvSpPr>
        <p:spPr bwMode="auto">
          <a:xfrm>
            <a:off x="97286" y="551657"/>
            <a:ext cx="2180327" cy="3381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algn="ctr" defTabSz="914400" eaLnBrk="1" latinLnBrk="1" hangingPunct="1">
              <a:defRPr/>
            </a:pPr>
            <a:r>
              <a: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</a:t>
            </a:r>
            <a:r>
              <a:rPr kumimoji="0" lang="ko-KR" altLang="en-US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네트워크 및 시설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D4D305-90B6-31C8-9785-A62A7AB0AC5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788283" y="5782301"/>
            <a:ext cx="558191" cy="27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26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Rectangle 64"/>
          <p:cNvSpPr/>
          <p:nvPr/>
        </p:nvSpPr>
        <p:spPr bwMode="auto">
          <a:xfrm>
            <a:off x="319088" y="890588"/>
            <a:ext cx="9105900" cy="5583237"/>
          </a:xfrm>
          <a:prstGeom prst="rect">
            <a:avLst/>
          </a:prstGeom>
          <a:solidFill>
            <a:schemeClr val="lt1"/>
          </a:solidFill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eaLnBrk="1" latinLnBrk="1" hangingPunct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sp>
        <p:nvSpPr>
          <p:cNvPr id="207" name="TextBox 58"/>
          <p:cNvSpPr txBox="1">
            <a:spLocks noChangeArrowheads="1"/>
          </p:cNvSpPr>
          <p:nvPr/>
        </p:nvSpPr>
        <p:spPr bwMode="auto">
          <a:xfrm>
            <a:off x="793750" y="706438"/>
            <a:ext cx="2319338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 eaLnBrk="1" latinLnBrk="1" hangingPunct="1">
              <a:defRPr/>
            </a:pPr>
            <a:r>
              <a:rPr kumimoji="0" lang="en-US" altLang="ko-KR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ATC </a:t>
            </a: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장비현황</a:t>
            </a:r>
          </a:p>
        </p:txBody>
      </p:sp>
      <p:sp>
        <p:nvSpPr>
          <p:cNvPr id="21508" name="Rectangle 8"/>
          <p:cNvSpPr>
            <a:spLocks noChangeArrowheads="1"/>
          </p:cNvSpPr>
          <p:nvPr/>
        </p:nvSpPr>
        <p:spPr bwMode="auto">
          <a:xfrm>
            <a:off x="527050" y="4733925"/>
            <a:ext cx="8731250" cy="1617663"/>
          </a:xfrm>
          <a:prstGeom prst="rect">
            <a:avLst/>
          </a:prstGeom>
          <a:solidFill>
            <a:srgbClr val="DEDEDE"/>
          </a:solidFill>
          <a:ln w="19050" algn="ctr">
            <a:noFill/>
            <a:miter lim="800000"/>
            <a:headEnd/>
            <a:tailEnd/>
          </a:ln>
        </p:spPr>
        <p:txBody>
          <a:bodyPr rot="10800000" wrap="none" lIns="50936" tIns="50936" rIns="50936" bIns="50936" anchor="ctr"/>
          <a:lstStyle/>
          <a:p>
            <a:pPr algn="ctr" defTabSz="914400" eaLnBrk="1" latinLnBrk="1" hangingPunct="1">
              <a:lnSpc>
                <a:spcPct val="104000"/>
              </a:lnSpc>
              <a:spcBef>
                <a:spcPct val="20000"/>
              </a:spcBef>
              <a:buClr>
                <a:srgbClr val="00448D"/>
              </a:buClr>
              <a:buFont typeface="Wingdings" pitchFamily="2" charset="2"/>
              <a:buNone/>
            </a:pPr>
            <a:endParaRPr kumimoji="0" lang="ko-KR" altLang="en-US" sz="100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509" name="Rectangle 94"/>
          <p:cNvSpPr>
            <a:spLocks noChangeArrowheads="1"/>
          </p:cNvSpPr>
          <p:nvPr/>
        </p:nvSpPr>
        <p:spPr bwMode="auto">
          <a:xfrm>
            <a:off x="544513" y="4976813"/>
            <a:ext cx="8662987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defTabSz="914400" eaLnBrk="1" latinLnBrk="1" hangingPunct="1">
              <a:lnSpc>
                <a:spcPct val="150000"/>
              </a:lnSpc>
              <a:buSzPct val="200000"/>
              <a:buFontTx/>
              <a:buChar char="•"/>
            </a:pPr>
            <a:r>
              <a:rPr lang="en-US" altLang="ko-KR" sz="1200">
                <a:latin typeface="HYHeadLine-Medium" panose="020B0600000101010101" charset="-127"/>
                <a:ea typeface="HYHeadLine-Medium" panose="020B0600000101010101" charset="-127"/>
              </a:rPr>
              <a:t>87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대의 차량 보유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(</a:t>
            </a:r>
            <a:r>
              <a:rPr lang="en-US" altLang="ko-KR" sz="1200">
                <a:latin typeface="HYHeadLine-Medium" panose="020B0600000101010101" charset="-127"/>
                <a:ea typeface="HYHeadLine-Medium" panose="020B0600000101010101" charset="-127"/>
              </a:rPr>
              <a:t>Own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lang="en-US" altLang="ko-KR" sz="1200">
                <a:latin typeface="HYHeadLine-Medium" panose="020B0600000101010101" charset="-127"/>
                <a:ea typeface="HYHeadLine-Medium" panose="020B0600000101010101" charset="-127"/>
              </a:rPr>
              <a:t>52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대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, O/</a:t>
            </a:r>
            <a:r>
              <a:rPr lang="en-US" altLang="ko-KR" sz="1200">
                <a:latin typeface="HYHeadLine-Medium" panose="020B0600000101010101" charset="-127"/>
                <a:ea typeface="HYHeadLine-Medium" panose="020B0600000101010101" charset="-127"/>
              </a:rPr>
              <a:t>S 35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대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로 성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비수기 구분없이 긴급 대응 가능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(</a:t>
            </a:r>
            <a:r>
              <a:rPr lang="en-US" altLang="en-US" sz="1200" dirty="0">
                <a:latin typeface="HYHeadLine-Medium" panose="020B0600000101010101" charset="-127"/>
                <a:ea typeface="HYHeadLine-Medium" panose="020B0600000101010101" charset="-127"/>
              </a:rPr>
              <a:t>AIR &amp; 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해상 운송 장비의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Switch 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사용 가능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marL="457200" lvl="1" indent="-285750" defTabSz="914400" eaLnBrk="1" latinLnBrk="1" hangingPunct="1">
              <a:lnSpc>
                <a:spcPct val="150000"/>
              </a:lnSpc>
              <a:buSzPct val="200000"/>
              <a:buFont typeface="HY헤드라인M" pitchFamily="18" charset="-127"/>
              <a:buChar char="☞"/>
            </a:pPr>
            <a:r>
              <a:rPr lang="ko-KR" altLang="en-US" sz="1200" dirty="0">
                <a:latin typeface="HYHeadLine-Medium" panose="020B0600000101010101" charset="-127"/>
                <a:ea typeface="HYHeadLine-Medium" panose="020B0600000101010101" charset="-127"/>
              </a:rPr>
              <a:t>예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: 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하루에 전세기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3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대 이상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(300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톤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 도착의 경우에도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전량 당일 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Pick-up &amp;</a:t>
            </a:r>
            <a:r>
              <a:rPr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 당일 운송 가능</a:t>
            </a:r>
            <a:r>
              <a:rPr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  </a:t>
            </a:r>
          </a:p>
          <a:p>
            <a:pPr marL="228600" indent="-228600" defTabSz="914400" eaLnBrk="1" latinLnBrk="1" hangingPunct="1">
              <a:buSzPct val="200000"/>
            </a:pPr>
            <a:endParaRPr lang="en-US" altLang="ko-KR" sz="1200" dirty="0"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228600" indent="-228600" defTabSz="914400" eaLnBrk="1" latinLnBrk="1" hangingPunct="1">
              <a:buSzPct val="200000"/>
              <a:buFontTx/>
              <a:buChar char="•"/>
            </a:pPr>
            <a:r>
              <a:rPr kumimoji="0" lang="ko-KR" altLang="en-US" sz="1200" dirty="0">
                <a:latin typeface="HYHeadLine-Medium" panose="020B0600000101010101" charset="-127"/>
                <a:ea typeface="HYHeadLine-Medium" panose="020B0600000101010101" charset="-127"/>
              </a:rPr>
              <a:t>직접 운용 장비 외 필요 시 활용 중인 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Vendor</a:t>
            </a:r>
            <a:r>
              <a:rPr kumimoji="0"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를 통해 추가 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Tractor </a:t>
            </a:r>
            <a:r>
              <a:rPr kumimoji="0"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및 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Trailer </a:t>
            </a:r>
            <a:r>
              <a:rPr kumimoji="0"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즉시 조달 가능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. (</a:t>
            </a:r>
            <a:r>
              <a:rPr kumimoji="0"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일별 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20 </a:t>
            </a:r>
            <a:r>
              <a:rPr kumimoji="0" lang="ko-KR" altLang="en-US" sz="1200">
                <a:latin typeface="HYHeadLine-Medium" panose="020B0600000101010101" charset="-127"/>
                <a:ea typeface="HYHeadLine-Medium" panose="020B0600000101010101" charset="-127"/>
              </a:rPr>
              <a:t>대 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+ </a:t>
            </a:r>
            <a:r>
              <a:rPr kumimoji="0" lang="en-US" altLang="ko-KR" sz="2000" b="1" dirty="0">
                <a:latin typeface="Symbol" pitchFamily="18" charset="2"/>
                <a:ea typeface="HYHeadLine-Medium" panose="020B0600000101010101" charset="-127"/>
              </a:rPr>
              <a:t>a</a:t>
            </a:r>
            <a:r>
              <a:rPr kumimoji="0" lang="en-US" altLang="ko-KR" sz="1200" dirty="0">
                <a:latin typeface="HYHeadLine-Medium" panose="020B0600000101010101" charset="-127"/>
                <a:ea typeface="HYHeadLine-Medium" panose="020B0600000101010101" charset="-127"/>
              </a:rPr>
              <a:t>) </a:t>
            </a:r>
          </a:p>
        </p:txBody>
      </p:sp>
      <p:pic>
        <p:nvPicPr>
          <p:cNvPr id="21510" name="Picture 31" descr="그림자"/>
          <p:cNvPicPr>
            <a:picLocks noChangeArrowheads="1"/>
          </p:cNvPicPr>
          <p:nvPr/>
        </p:nvPicPr>
        <p:blipFill>
          <a:blip r:embed="rId2" cstate="email">
            <a:lum bright="-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4"/>
          <a:stretch>
            <a:fillRect/>
          </a:stretch>
        </p:blipFill>
        <p:spPr bwMode="auto">
          <a:xfrm>
            <a:off x="9282113" y="4841875"/>
            <a:ext cx="4603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33" descr="shadow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613" y="6450013"/>
            <a:ext cx="8686800" cy="4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022475" y="1430338"/>
            <a:ext cx="1371600" cy="3316287"/>
            <a:chOff x="1814513" y="1430338"/>
            <a:chExt cx="1216025" cy="3316287"/>
          </a:xfrm>
        </p:grpSpPr>
        <p:pic>
          <p:nvPicPr>
            <p:cNvPr id="21590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4513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96"/>
            <p:cNvGrpSpPr>
              <a:grpSpLocks/>
            </p:cNvGrpSpPr>
            <p:nvPr/>
          </p:nvGrpSpPr>
          <p:grpSpPr bwMode="auto">
            <a:xfrm>
              <a:off x="1817688" y="1430338"/>
              <a:ext cx="1188233" cy="3200400"/>
              <a:chOff x="1733550" y="1457300"/>
              <a:chExt cx="1293340" cy="3200400"/>
            </a:xfrm>
          </p:grpSpPr>
          <p:grpSp>
            <p:nvGrpSpPr>
              <p:cNvPr id="4" name="Group 59"/>
              <p:cNvGrpSpPr>
                <a:grpSpLocks/>
              </p:cNvGrpSpPr>
              <p:nvPr/>
            </p:nvGrpSpPr>
            <p:grpSpPr bwMode="auto">
              <a:xfrm>
                <a:off x="1733550" y="1777380"/>
                <a:ext cx="1217613" cy="822960"/>
                <a:chOff x="1733550" y="1928813"/>
                <a:chExt cx="1217613" cy="822960"/>
              </a:xfrm>
            </p:grpSpPr>
            <p:pic>
              <p:nvPicPr>
                <p:cNvPr id="21602" name="Picture 4" descr="DT1-full"/>
                <p:cNvPicPr preferRelativeResize="0">
                  <a:picLocks noChangeArrowheads="1"/>
                </p:cNvPicPr>
                <p:nvPr/>
              </p:nvPicPr>
              <p:blipFill>
                <a:blip r:embed="rId5" cstate="email">
                  <a:lum bright="-10000" contrast="-10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33550" y="1928813"/>
                  <a:ext cx="1217613" cy="8229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0" name="Picture 60"/>
                <p:cNvPicPr>
                  <a:picLocks noChangeAspect="1" noChangeArrowheads="1"/>
                </p:cNvPicPr>
                <p:nvPr/>
              </p:nvPicPr>
              <p:blipFill>
                <a:blip r:embed="rId6" cstate="email">
                  <a:lum bright="1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1802813" y="2047660"/>
                  <a:ext cx="1079086" cy="579145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21593" name="Rectangle 8"/>
              <p:cNvSpPr>
                <a:spLocks noChangeArrowheads="1"/>
              </p:cNvSpPr>
              <p:nvPr/>
            </p:nvSpPr>
            <p:spPr bwMode="auto">
              <a:xfrm>
                <a:off x="1733550" y="2893987"/>
                <a:ext cx="1219915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5" name="Group 77"/>
              <p:cNvGrpSpPr>
                <a:grpSpLocks/>
              </p:cNvGrpSpPr>
              <p:nvPr/>
            </p:nvGrpSpPr>
            <p:grpSpPr bwMode="auto">
              <a:xfrm>
                <a:off x="1733550" y="2584512"/>
                <a:ext cx="1219200" cy="381000"/>
                <a:chOff x="1733550" y="3186113"/>
                <a:chExt cx="1219200" cy="381000"/>
              </a:xfrm>
            </p:grpSpPr>
            <p:pic>
              <p:nvPicPr>
                <p:cNvPr id="21600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1733550" y="3498850"/>
                  <a:ext cx="1219200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601" name="Rectangle 25"/>
                <p:cNvSpPr>
                  <a:spLocks noChangeArrowheads="1"/>
                </p:cNvSpPr>
                <p:nvPr/>
              </p:nvSpPr>
              <p:spPr bwMode="auto">
                <a:xfrm>
                  <a:off x="1733550" y="3186026"/>
                  <a:ext cx="1219915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sp>
            <p:nvSpPr>
              <p:cNvPr id="21595" name="Rectangle 28"/>
              <p:cNvSpPr>
                <a:spLocks noChangeArrowheads="1"/>
              </p:cNvSpPr>
              <p:nvPr/>
            </p:nvSpPr>
            <p:spPr bwMode="auto">
              <a:xfrm>
                <a:off x="1914982" y="2641575"/>
                <a:ext cx="798301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56 </a:t>
                </a:r>
                <a:r>
                  <a:rPr lang="en-US" altLang="en-US" sz="1300" dirty="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Total</a:t>
                </a:r>
              </a:p>
            </p:txBody>
          </p:sp>
          <p:pic>
            <p:nvPicPr>
              <p:cNvPr id="21596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2986088" y="1457300"/>
                <a:ext cx="40802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97" name="Rectangle 15"/>
              <p:cNvSpPr>
                <a:spLocks noChangeArrowheads="1"/>
              </p:cNvSpPr>
              <p:nvPr/>
            </p:nvSpPr>
            <p:spPr bwMode="auto">
              <a:xfrm>
                <a:off x="2008289" y="1458887"/>
                <a:ext cx="791389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Tractor</a:t>
                </a:r>
                <a:endParaRPr kumimoji="0" lang="en-US" altLang="ko-KR" sz="16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98" name="Rectangle 15"/>
              <p:cNvSpPr>
                <a:spLocks noChangeArrowheads="1"/>
              </p:cNvSpPr>
              <p:nvPr/>
            </p:nvSpPr>
            <p:spPr bwMode="auto">
              <a:xfrm>
                <a:off x="1769837" y="3576612"/>
                <a:ext cx="1112063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7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21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PORT/OTR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26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</a:t>
                </a:r>
              </a:p>
            </p:txBody>
          </p:sp>
          <p:sp>
            <p:nvSpPr>
              <p:cNvPr id="21599" name="Rectangle 15"/>
              <p:cNvSpPr>
                <a:spLocks noChangeArrowheads="1"/>
              </p:cNvSpPr>
              <p:nvPr/>
            </p:nvSpPr>
            <p:spPr bwMode="auto">
              <a:xfrm>
                <a:off x="1769836" y="3001937"/>
                <a:ext cx="1209547" cy="3540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35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21</a:t>
                </a:r>
              </a:p>
            </p:txBody>
          </p:sp>
        </p:grpSp>
      </p:grp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3500438" y="1430338"/>
            <a:ext cx="1371600" cy="3316287"/>
            <a:chOff x="3082925" y="1430338"/>
            <a:chExt cx="1216025" cy="3316287"/>
          </a:xfrm>
        </p:grpSpPr>
        <p:pic>
          <p:nvPicPr>
            <p:cNvPr id="21576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2925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" name="Group 97"/>
            <p:cNvGrpSpPr>
              <a:grpSpLocks/>
            </p:cNvGrpSpPr>
            <p:nvPr/>
          </p:nvGrpSpPr>
          <p:grpSpPr bwMode="auto">
            <a:xfrm>
              <a:off x="3087688" y="1430338"/>
              <a:ext cx="1189037" cy="3200400"/>
              <a:chOff x="3216275" y="1457300"/>
              <a:chExt cx="1291752" cy="3200400"/>
            </a:xfrm>
          </p:grpSpPr>
          <p:grpSp>
            <p:nvGrpSpPr>
              <p:cNvPr id="8" name="Group 60"/>
              <p:cNvGrpSpPr>
                <a:grpSpLocks/>
              </p:cNvGrpSpPr>
              <p:nvPr/>
            </p:nvGrpSpPr>
            <p:grpSpPr bwMode="auto">
              <a:xfrm>
                <a:off x="3216275" y="1777380"/>
                <a:ext cx="1216025" cy="822960"/>
                <a:chOff x="3216275" y="1928813"/>
                <a:chExt cx="1216025" cy="822960"/>
              </a:xfrm>
            </p:grpSpPr>
            <p:pic>
              <p:nvPicPr>
                <p:cNvPr id="21588" name="Picture 4" descr="DT1-full"/>
                <p:cNvPicPr preferRelativeResize="0">
                  <a:picLocks noChangeArrowheads="1"/>
                </p:cNvPicPr>
                <p:nvPr/>
              </p:nvPicPr>
              <p:blipFill>
                <a:blip r:embed="rId9" cstate="email">
                  <a:lum bright="-10000" contrast="-10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16275" y="1928813"/>
                  <a:ext cx="1216025" cy="8229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3" name="Picture 61"/>
                <p:cNvPicPr>
                  <a:picLocks noChangeAspect="1" noChangeArrowheads="1"/>
                </p:cNvPicPr>
                <p:nvPr/>
              </p:nvPicPr>
              <p:blipFill>
                <a:blip r:embed="rId10" cstate="email">
                  <a:lum bright="1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3284744" y="2047660"/>
                  <a:ext cx="1079086" cy="579145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21579" name="Rectangle 8"/>
              <p:cNvSpPr>
                <a:spLocks noChangeArrowheads="1"/>
              </p:cNvSpPr>
              <p:nvPr/>
            </p:nvSpPr>
            <p:spPr bwMode="auto">
              <a:xfrm>
                <a:off x="3216275" y="2893987"/>
                <a:ext cx="1217593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9" name="Group 78"/>
              <p:cNvGrpSpPr>
                <a:grpSpLocks/>
              </p:cNvGrpSpPr>
              <p:nvPr/>
            </p:nvGrpSpPr>
            <p:grpSpPr bwMode="auto">
              <a:xfrm>
                <a:off x="3216275" y="2584512"/>
                <a:ext cx="1217613" cy="381000"/>
                <a:chOff x="3216275" y="3186113"/>
                <a:chExt cx="1217613" cy="381000"/>
              </a:xfrm>
            </p:grpSpPr>
            <p:pic>
              <p:nvPicPr>
                <p:cNvPr id="21586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3216275" y="3498850"/>
                  <a:ext cx="1217613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87" name="Rectangle 25"/>
                <p:cNvSpPr>
                  <a:spLocks noChangeArrowheads="1"/>
                </p:cNvSpPr>
                <p:nvPr/>
              </p:nvSpPr>
              <p:spPr bwMode="auto">
                <a:xfrm>
                  <a:off x="3216275" y="3186026"/>
                  <a:ext cx="1217593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sp>
            <p:nvSpPr>
              <p:cNvPr id="21581" name="Rectangle 28"/>
              <p:cNvSpPr>
                <a:spLocks noChangeArrowheads="1"/>
              </p:cNvSpPr>
              <p:nvPr/>
            </p:nvSpPr>
            <p:spPr bwMode="auto">
              <a:xfrm>
                <a:off x="3397361" y="2641575"/>
                <a:ext cx="796782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16 </a:t>
                </a:r>
                <a:r>
                  <a:rPr lang="en-US" altLang="en-US" sz="1300" dirty="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Total</a:t>
                </a:r>
              </a:p>
            </p:txBody>
          </p:sp>
          <p:pic>
            <p:nvPicPr>
              <p:cNvPr id="21582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4467225" y="1457300"/>
                <a:ext cx="40802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83" name="Rectangle 15"/>
              <p:cNvSpPr>
                <a:spLocks noChangeArrowheads="1"/>
              </p:cNvSpPr>
              <p:nvPr/>
            </p:nvSpPr>
            <p:spPr bwMode="auto">
              <a:xfrm>
                <a:off x="3476695" y="1458887"/>
                <a:ext cx="791609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Bobtail</a:t>
                </a:r>
                <a:endParaRPr kumimoji="0" lang="en-US" altLang="ko-KR" sz="16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84" name="Rectangle 15"/>
              <p:cNvSpPr>
                <a:spLocks noChangeArrowheads="1"/>
              </p:cNvSpPr>
              <p:nvPr/>
            </p:nvSpPr>
            <p:spPr bwMode="auto">
              <a:xfrm>
                <a:off x="3262840" y="3576612"/>
                <a:ext cx="1141709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8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8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CONTAINER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 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 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</a:t>
                </a:r>
              </a:p>
            </p:txBody>
          </p:sp>
          <p:sp>
            <p:nvSpPr>
              <p:cNvPr id="21585" name="Rectangle 15"/>
              <p:cNvSpPr>
                <a:spLocks noChangeArrowheads="1"/>
              </p:cNvSpPr>
              <p:nvPr/>
            </p:nvSpPr>
            <p:spPr bwMode="auto">
              <a:xfrm>
                <a:off x="3262840" y="3001937"/>
                <a:ext cx="1141709" cy="3540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8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8</a:t>
                </a:r>
              </a:p>
            </p:txBody>
          </p:sp>
        </p:grpSp>
      </p:grp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544513" y="1427163"/>
            <a:ext cx="1371600" cy="3316287"/>
            <a:chOff x="544513" y="1430338"/>
            <a:chExt cx="1216025" cy="3316287"/>
          </a:xfrm>
        </p:grpSpPr>
        <p:pic>
          <p:nvPicPr>
            <p:cNvPr id="21562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513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1" name="Group 95"/>
            <p:cNvGrpSpPr>
              <a:grpSpLocks/>
            </p:cNvGrpSpPr>
            <p:nvPr/>
          </p:nvGrpSpPr>
          <p:grpSpPr bwMode="auto">
            <a:xfrm>
              <a:off x="547688" y="1430338"/>
              <a:ext cx="1189037" cy="3200400"/>
              <a:chOff x="250825" y="1457300"/>
              <a:chExt cx="1293342" cy="3200400"/>
            </a:xfrm>
          </p:grpSpPr>
          <p:grpSp>
            <p:nvGrpSpPr>
              <p:cNvPr id="12" name="Group 58"/>
              <p:cNvGrpSpPr>
                <a:grpSpLocks/>
              </p:cNvGrpSpPr>
              <p:nvPr/>
            </p:nvGrpSpPr>
            <p:grpSpPr bwMode="auto">
              <a:xfrm>
                <a:off x="250825" y="1777380"/>
                <a:ext cx="1217613" cy="822960"/>
                <a:chOff x="250825" y="1928812"/>
                <a:chExt cx="1217613" cy="822960"/>
              </a:xfrm>
            </p:grpSpPr>
            <p:pic>
              <p:nvPicPr>
                <p:cNvPr id="21574" name="Picture 4" descr="DT1-full"/>
                <p:cNvPicPr preferRelativeResize="0">
                  <a:picLocks noChangeArrowheads="1"/>
                </p:cNvPicPr>
                <p:nvPr/>
              </p:nvPicPr>
              <p:blipFill>
                <a:blip r:embed="rId11" cstate="email">
                  <a:lum bright="-10000" contrast="-10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825" y="1928812"/>
                  <a:ext cx="1217613" cy="8229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6" name="Picture 59"/>
                <p:cNvPicPr>
                  <a:picLocks noChangeAspect="1" noChangeArrowheads="1"/>
                </p:cNvPicPr>
                <p:nvPr/>
              </p:nvPicPr>
              <p:blipFill>
                <a:blip r:embed="rId12" cstate="email">
                  <a:lum bright="1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320088" y="2047659"/>
                  <a:ext cx="1079086" cy="579145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21565" name="Rectangle 8"/>
              <p:cNvSpPr>
                <a:spLocks noChangeArrowheads="1"/>
              </p:cNvSpPr>
              <p:nvPr/>
            </p:nvSpPr>
            <p:spPr bwMode="auto">
              <a:xfrm>
                <a:off x="250825" y="2893987"/>
                <a:ext cx="1219092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13" name="Group 76"/>
              <p:cNvGrpSpPr>
                <a:grpSpLocks/>
              </p:cNvGrpSpPr>
              <p:nvPr/>
            </p:nvGrpSpPr>
            <p:grpSpPr bwMode="auto">
              <a:xfrm>
                <a:off x="250825" y="2584512"/>
                <a:ext cx="1219200" cy="381000"/>
                <a:chOff x="250825" y="3186113"/>
                <a:chExt cx="1219200" cy="381000"/>
              </a:xfrm>
            </p:grpSpPr>
            <p:pic>
              <p:nvPicPr>
                <p:cNvPr id="21572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250825" y="3498850"/>
                  <a:ext cx="1219200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73" name="Rectangle 25"/>
                <p:cNvSpPr>
                  <a:spLocks noChangeArrowheads="1"/>
                </p:cNvSpPr>
                <p:nvPr/>
              </p:nvSpPr>
              <p:spPr bwMode="auto">
                <a:xfrm>
                  <a:off x="250825" y="3186026"/>
                  <a:ext cx="1219092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sp>
            <p:nvSpPr>
              <p:cNvPr id="21567" name="Rectangle 28"/>
              <p:cNvSpPr>
                <a:spLocks noChangeArrowheads="1"/>
              </p:cNvSpPr>
              <p:nvPr/>
            </p:nvSpPr>
            <p:spPr bwMode="auto">
              <a:xfrm>
                <a:off x="432134" y="2641575"/>
                <a:ext cx="797763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72 </a:t>
                </a:r>
                <a:r>
                  <a:rPr lang="en-US" altLang="en-US" sz="1300" dirty="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Total</a:t>
                </a:r>
              </a:p>
            </p:txBody>
          </p:sp>
          <p:pic>
            <p:nvPicPr>
              <p:cNvPr id="21568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1503364" y="1457300"/>
                <a:ext cx="40803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69" name="Rectangle 15"/>
              <p:cNvSpPr>
                <a:spLocks noChangeArrowheads="1"/>
              </p:cNvSpPr>
              <p:nvPr/>
            </p:nvSpPr>
            <p:spPr bwMode="auto">
              <a:xfrm>
                <a:off x="468397" y="1458887"/>
                <a:ext cx="790856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Trailer</a:t>
                </a:r>
                <a:endParaRPr kumimoji="0" lang="en-US" altLang="ko-KR" sz="16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70" name="Rectangle 15"/>
              <p:cNvSpPr>
                <a:spLocks noChangeArrowheads="1"/>
              </p:cNvSpPr>
              <p:nvPr/>
            </p:nvSpPr>
            <p:spPr bwMode="auto">
              <a:xfrm>
                <a:off x="278453" y="3001937"/>
                <a:ext cx="1141387" cy="3540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32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40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71" name="Rectangle 15"/>
              <p:cNvSpPr>
                <a:spLocks noChangeArrowheads="1"/>
              </p:cNvSpPr>
              <p:nvPr/>
            </p:nvSpPr>
            <p:spPr bwMode="auto">
              <a:xfrm>
                <a:off x="278453" y="3576612"/>
                <a:ext cx="1255353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20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46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CONTAINER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 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6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</p:grpSp>
      </p:grpSp>
      <p:grpSp>
        <p:nvGrpSpPr>
          <p:cNvPr id="14" name="Group 4"/>
          <p:cNvGrpSpPr>
            <a:grpSpLocks/>
          </p:cNvGrpSpPr>
          <p:nvPr/>
        </p:nvGrpSpPr>
        <p:grpSpPr bwMode="auto">
          <a:xfrm>
            <a:off x="4978400" y="1430338"/>
            <a:ext cx="1371600" cy="3316287"/>
            <a:chOff x="4352925" y="1430338"/>
            <a:chExt cx="1216025" cy="3316287"/>
          </a:xfrm>
        </p:grpSpPr>
        <p:pic>
          <p:nvPicPr>
            <p:cNvPr id="21548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2925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5" name="Group 98"/>
            <p:cNvGrpSpPr>
              <a:grpSpLocks/>
            </p:cNvGrpSpPr>
            <p:nvPr/>
          </p:nvGrpSpPr>
          <p:grpSpPr bwMode="auto">
            <a:xfrm>
              <a:off x="4357688" y="1430338"/>
              <a:ext cx="1187450" cy="3200400"/>
              <a:chOff x="4697413" y="1457300"/>
              <a:chExt cx="1293339" cy="3200400"/>
            </a:xfrm>
          </p:grpSpPr>
          <p:grpSp>
            <p:nvGrpSpPr>
              <p:cNvPr id="16" name="Group 61"/>
              <p:cNvGrpSpPr>
                <a:grpSpLocks/>
              </p:cNvGrpSpPr>
              <p:nvPr/>
            </p:nvGrpSpPr>
            <p:grpSpPr bwMode="auto">
              <a:xfrm>
                <a:off x="4697413" y="1777380"/>
                <a:ext cx="1217612" cy="822960"/>
                <a:chOff x="4697413" y="1928813"/>
                <a:chExt cx="1217612" cy="822960"/>
              </a:xfrm>
            </p:grpSpPr>
            <p:pic>
              <p:nvPicPr>
                <p:cNvPr id="21560" name="Picture 4" descr="DT1-full"/>
                <p:cNvPicPr preferRelativeResize="0">
                  <a:picLocks noChangeArrowheads="1"/>
                </p:cNvPicPr>
                <p:nvPr/>
              </p:nvPicPr>
              <p:blipFill>
                <a:blip r:embed="rId13" cstate="email">
                  <a:lum bright="-10000" contrast="-10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97413" y="1928813"/>
                  <a:ext cx="1217612" cy="8229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9" name="Picture 62" descr="DSC01746"/>
                <p:cNvPicPr>
                  <a:picLocks noChangeAspect="1" noChangeArrowheads="1"/>
                </p:cNvPicPr>
                <p:nvPr/>
              </p:nvPicPr>
              <p:blipFill>
                <a:blip r:embed="rId14" cstate="email">
                  <a:lum bright="1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766723" y="2053781"/>
                  <a:ext cx="1078992" cy="573024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21551" name="Rectangle 8"/>
              <p:cNvSpPr>
                <a:spLocks noChangeArrowheads="1"/>
              </p:cNvSpPr>
              <p:nvPr/>
            </p:nvSpPr>
            <p:spPr bwMode="auto">
              <a:xfrm>
                <a:off x="4697413" y="2893987"/>
                <a:ext cx="1218989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17" name="Group 79"/>
              <p:cNvGrpSpPr>
                <a:grpSpLocks/>
              </p:cNvGrpSpPr>
              <p:nvPr/>
            </p:nvGrpSpPr>
            <p:grpSpPr bwMode="auto">
              <a:xfrm>
                <a:off x="4697413" y="2584512"/>
                <a:ext cx="1219200" cy="381000"/>
                <a:chOff x="4697413" y="3186113"/>
                <a:chExt cx="1219200" cy="381000"/>
              </a:xfrm>
            </p:grpSpPr>
            <p:pic>
              <p:nvPicPr>
                <p:cNvPr id="21558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4697413" y="3498850"/>
                  <a:ext cx="1219200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59" name="Rectangle 25"/>
                <p:cNvSpPr>
                  <a:spLocks noChangeArrowheads="1"/>
                </p:cNvSpPr>
                <p:nvPr/>
              </p:nvSpPr>
              <p:spPr bwMode="auto">
                <a:xfrm>
                  <a:off x="4697413" y="3186026"/>
                  <a:ext cx="1218989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sp>
            <p:nvSpPr>
              <p:cNvPr id="21553" name="Rectangle 28"/>
              <p:cNvSpPr>
                <a:spLocks noChangeArrowheads="1"/>
              </p:cNvSpPr>
              <p:nvPr/>
            </p:nvSpPr>
            <p:spPr bwMode="auto">
              <a:xfrm>
                <a:off x="4878964" y="2641575"/>
                <a:ext cx="797099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15 Total</a:t>
                </a:r>
              </a:p>
            </p:txBody>
          </p:sp>
          <p:pic>
            <p:nvPicPr>
              <p:cNvPr id="21554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5949950" y="1457300"/>
                <a:ext cx="40802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55" name="Rectangle 15"/>
              <p:cNvSpPr>
                <a:spLocks noChangeArrowheads="1"/>
              </p:cNvSpPr>
              <p:nvPr/>
            </p:nvSpPr>
            <p:spPr bwMode="auto">
              <a:xfrm>
                <a:off x="4946398" y="1458887"/>
                <a:ext cx="791911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Van</a:t>
                </a:r>
                <a:endParaRPr kumimoji="0" lang="en-US" altLang="ko-KR" sz="16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56" name="Rectangle 15"/>
              <p:cNvSpPr>
                <a:spLocks noChangeArrowheads="1"/>
              </p:cNvSpPr>
              <p:nvPr/>
            </p:nvSpPr>
            <p:spPr bwMode="auto">
              <a:xfrm>
                <a:off x="4725078" y="3576612"/>
                <a:ext cx="1142910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1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9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CONTAINER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 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5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57" name="Rectangle 15"/>
              <p:cNvSpPr>
                <a:spLocks noChangeArrowheads="1"/>
              </p:cNvSpPr>
              <p:nvPr/>
            </p:nvSpPr>
            <p:spPr bwMode="auto">
              <a:xfrm>
                <a:off x="4725078" y="3001937"/>
                <a:ext cx="1142910" cy="3540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9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6</a:t>
                </a:r>
              </a:p>
            </p:txBody>
          </p:sp>
        </p:grpSp>
      </p:grpSp>
      <p:grpSp>
        <p:nvGrpSpPr>
          <p:cNvPr id="18" name="Group 5"/>
          <p:cNvGrpSpPr>
            <a:grpSpLocks/>
          </p:cNvGrpSpPr>
          <p:nvPr/>
        </p:nvGrpSpPr>
        <p:grpSpPr bwMode="auto">
          <a:xfrm>
            <a:off x="6456363" y="1430338"/>
            <a:ext cx="1371600" cy="3316287"/>
            <a:chOff x="5621338" y="1430338"/>
            <a:chExt cx="1216025" cy="3316287"/>
          </a:xfrm>
        </p:grpSpPr>
        <p:pic>
          <p:nvPicPr>
            <p:cNvPr id="21534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1338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9" name="Group 104"/>
            <p:cNvGrpSpPr>
              <a:grpSpLocks/>
            </p:cNvGrpSpPr>
            <p:nvPr/>
          </p:nvGrpSpPr>
          <p:grpSpPr bwMode="auto">
            <a:xfrm>
              <a:off x="5626100" y="1430338"/>
              <a:ext cx="1189038" cy="3200400"/>
              <a:chOff x="6180138" y="1457300"/>
              <a:chExt cx="1291752" cy="3200400"/>
            </a:xfrm>
          </p:grpSpPr>
          <p:grpSp>
            <p:nvGrpSpPr>
              <p:cNvPr id="20" name="Group 62"/>
              <p:cNvGrpSpPr>
                <a:grpSpLocks/>
              </p:cNvGrpSpPr>
              <p:nvPr/>
            </p:nvGrpSpPr>
            <p:grpSpPr bwMode="auto">
              <a:xfrm>
                <a:off x="6180139" y="1777380"/>
                <a:ext cx="1216025" cy="822960"/>
                <a:chOff x="6180139" y="1928813"/>
                <a:chExt cx="1216025" cy="822960"/>
              </a:xfrm>
            </p:grpSpPr>
            <p:pic>
              <p:nvPicPr>
                <p:cNvPr id="21546" name="Picture 4" descr="DT1-full"/>
                <p:cNvPicPr preferRelativeResize="0">
                  <a:picLocks noChangeArrowheads="1"/>
                </p:cNvPicPr>
                <p:nvPr/>
              </p:nvPicPr>
              <p:blipFill>
                <a:blip r:embed="rId9" cstate="email">
                  <a:lum bright="-10000" contrast="-10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80139" y="1928813"/>
                  <a:ext cx="1216025" cy="8229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2" name="Picture 63" descr="DSC01749"/>
                <p:cNvPicPr>
                  <a:picLocks noChangeAspect="1" noChangeArrowheads="1"/>
                </p:cNvPicPr>
                <p:nvPr/>
              </p:nvPicPr>
              <p:blipFill>
                <a:blip r:embed="rId15" cstate="email">
                  <a:lum bright="10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6248654" y="2053781"/>
                  <a:ext cx="1078992" cy="57914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21537" name="Rectangle 8"/>
              <p:cNvSpPr>
                <a:spLocks noChangeArrowheads="1"/>
              </p:cNvSpPr>
              <p:nvPr/>
            </p:nvSpPr>
            <p:spPr bwMode="auto">
              <a:xfrm>
                <a:off x="6180138" y="2893987"/>
                <a:ext cx="1217592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21" name="Group 80"/>
              <p:cNvGrpSpPr>
                <a:grpSpLocks/>
              </p:cNvGrpSpPr>
              <p:nvPr/>
            </p:nvGrpSpPr>
            <p:grpSpPr bwMode="auto">
              <a:xfrm>
                <a:off x="6180138" y="2584425"/>
                <a:ext cx="1217612" cy="381087"/>
                <a:chOff x="6180138" y="3186026"/>
                <a:chExt cx="1217612" cy="381087"/>
              </a:xfrm>
            </p:grpSpPr>
            <p:pic>
              <p:nvPicPr>
                <p:cNvPr id="21544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6180138" y="3498850"/>
                  <a:ext cx="1217612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45" name="Rectangle 25"/>
                <p:cNvSpPr>
                  <a:spLocks noChangeArrowheads="1"/>
                </p:cNvSpPr>
                <p:nvPr/>
              </p:nvSpPr>
              <p:spPr bwMode="auto">
                <a:xfrm>
                  <a:off x="6180138" y="3186026"/>
                  <a:ext cx="1217592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sp>
            <p:nvSpPr>
              <p:cNvPr id="21539" name="Rectangle 28"/>
              <p:cNvSpPr>
                <a:spLocks noChangeArrowheads="1"/>
              </p:cNvSpPr>
              <p:nvPr/>
            </p:nvSpPr>
            <p:spPr bwMode="auto">
              <a:xfrm>
                <a:off x="6361225" y="2641575"/>
                <a:ext cx="796817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23 Total</a:t>
                </a:r>
              </a:p>
            </p:txBody>
          </p:sp>
          <p:pic>
            <p:nvPicPr>
              <p:cNvPr id="21540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7431088" y="1457300"/>
                <a:ext cx="40802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41" name="Rectangle 15"/>
              <p:cNvSpPr>
                <a:spLocks noChangeArrowheads="1"/>
              </p:cNvSpPr>
              <p:nvPr/>
            </p:nvSpPr>
            <p:spPr bwMode="auto">
              <a:xfrm>
                <a:off x="6416414" y="1458887"/>
                <a:ext cx="791607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Forklift</a:t>
                </a:r>
                <a:endParaRPr kumimoji="0" lang="en-US" altLang="ko-KR" sz="16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42" name="Rectangle 15"/>
              <p:cNvSpPr>
                <a:spLocks noChangeArrowheads="1"/>
              </p:cNvSpPr>
              <p:nvPr/>
            </p:nvSpPr>
            <p:spPr bwMode="auto">
              <a:xfrm>
                <a:off x="6226704" y="3576612"/>
                <a:ext cx="1143432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9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CONTAINER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 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14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43" name="Rectangle 15"/>
              <p:cNvSpPr>
                <a:spLocks noChangeArrowheads="1"/>
              </p:cNvSpPr>
              <p:nvPr/>
            </p:nvSpPr>
            <p:spPr bwMode="auto">
              <a:xfrm>
                <a:off x="6226704" y="3001972"/>
                <a:ext cx="1143432" cy="35394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23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 dirty="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N/A</a:t>
                </a:r>
              </a:p>
            </p:txBody>
          </p:sp>
        </p:grpSp>
      </p:grpSp>
      <p:grpSp>
        <p:nvGrpSpPr>
          <p:cNvPr id="22" name="Group 6"/>
          <p:cNvGrpSpPr>
            <a:grpSpLocks/>
          </p:cNvGrpSpPr>
          <p:nvPr/>
        </p:nvGrpSpPr>
        <p:grpSpPr bwMode="auto">
          <a:xfrm>
            <a:off x="7932738" y="1427163"/>
            <a:ext cx="1371600" cy="3319462"/>
            <a:chOff x="8159750" y="1427163"/>
            <a:chExt cx="1216025" cy="3319462"/>
          </a:xfrm>
        </p:grpSpPr>
        <p:grpSp>
          <p:nvGrpSpPr>
            <p:cNvPr id="23" name="Group 101"/>
            <p:cNvGrpSpPr>
              <a:grpSpLocks/>
            </p:cNvGrpSpPr>
            <p:nvPr/>
          </p:nvGrpSpPr>
          <p:grpSpPr bwMode="auto">
            <a:xfrm>
              <a:off x="8166107" y="1427163"/>
              <a:ext cx="1189039" cy="3200400"/>
              <a:chOff x="7661275" y="1457300"/>
              <a:chExt cx="1293340" cy="3200400"/>
            </a:xfrm>
          </p:grpSpPr>
          <p:pic>
            <p:nvPicPr>
              <p:cNvPr id="21524" name="Picture 4" descr="DT1-full"/>
              <p:cNvPicPr preferRelativeResize="0">
                <a:picLocks noChangeArrowheads="1"/>
              </p:cNvPicPr>
              <p:nvPr/>
            </p:nvPicPr>
            <p:blipFill>
              <a:blip r:embed="rId11" cstate="email">
                <a:lum bright="-10000" contrast="-10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1275" y="1777380"/>
                <a:ext cx="1217613" cy="8229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25" name="Rectangle 8"/>
              <p:cNvSpPr>
                <a:spLocks noChangeArrowheads="1"/>
              </p:cNvSpPr>
              <p:nvPr/>
            </p:nvSpPr>
            <p:spPr bwMode="auto">
              <a:xfrm>
                <a:off x="7661275" y="2893987"/>
                <a:ext cx="1219089" cy="1733550"/>
              </a:xfrm>
              <a:prstGeom prst="rect">
                <a:avLst/>
              </a:prstGeom>
              <a:solidFill>
                <a:srgbClr val="DEDED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10800000" wrap="none" lIns="50936" tIns="50936" rIns="50936" bIns="50936" anchor="ctr"/>
              <a:lstStyle/>
              <a:p>
                <a:pPr algn="ctr" defTabSz="914400" eaLnBrk="1" latinLnBrk="1" hangingPunct="1">
                  <a:lnSpc>
                    <a:spcPct val="104000"/>
                  </a:lnSpc>
                  <a:spcBef>
                    <a:spcPct val="20000"/>
                  </a:spcBef>
                  <a:buClr>
                    <a:srgbClr val="00448D"/>
                  </a:buClr>
                  <a:buFont typeface="Wingdings" pitchFamily="2" charset="2"/>
                  <a:buNone/>
                </a:pPr>
                <a:endParaRPr kumimoji="0" lang="ko-KR" altLang="en-US" sz="90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grpSp>
            <p:nvGrpSpPr>
              <p:cNvPr id="24" name="Group 81"/>
              <p:cNvGrpSpPr>
                <a:grpSpLocks/>
              </p:cNvGrpSpPr>
              <p:nvPr/>
            </p:nvGrpSpPr>
            <p:grpSpPr bwMode="auto">
              <a:xfrm>
                <a:off x="7661275" y="2590245"/>
                <a:ext cx="1219778" cy="375267"/>
                <a:chOff x="7661275" y="3191846"/>
                <a:chExt cx="1219778" cy="375267"/>
              </a:xfrm>
            </p:grpSpPr>
            <p:pic>
              <p:nvPicPr>
                <p:cNvPr id="21532" name="Picture 24" descr="그림자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lum bright="-12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-41"/>
                <a:stretch>
                  <a:fillRect/>
                </a:stretch>
              </p:blipFill>
              <p:spPr bwMode="auto">
                <a:xfrm>
                  <a:off x="7661275" y="3498850"/>
                  <a:ext cx="1219200" cy="682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33" name="Rectangle 25"/>
                <p:cNvSpPr>
                  <a:spLocks noChangeArrowheads="1"/>
                </p:cNvSpPr>
                <p:nvPr/>
              </p:nvSpPr>
              <p:spPr bwMode="auto">
                <a:xfrm>
                  <a:off x="7661965" y="3191846"/>
                  <a:ext cx="1219088" cy="320675"/>
                </a:xfrm>
                <a:prstGeom prst="rect">
                  <a:avLst/>
                </a:prstGeom>
                <a:solidFill>
                  <a:srgbClr val="00448D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50936" tIns="50936" rIns="50936" bIns="50936" anchor="ctr"/>
                <a:lstStyle/>
                <a:p>
                  <a:pPr algn="ctr" defTabSz="914400" eaLnBrk="1" latinLnBrk="1" hangingPunct="1">
                    <a:lnSpc>
                      <a:spcPct val="104000"/>
                    </a:lnSpc>
                    <a:spcBef>
                      <a:spcPct val="20000"/>
                    </a:spcBef>
                    <a:buClr>
                      <a:srgbClr val="00448D"/>
                    </a:buClr>
                    <a:buFont typeface="Wingdings" pitchFamily="2" charset="2"/>
                    <a:buNone/>
                  </a:pPr>
                  <a:endParaRPr kumimoji="0" lang="ko-KR" altLang="en-US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endParaRPr>
                </a:p>
              </p:txBody>
            </p:sp>
          </p:grpSp>
          <p:pic>
            <p:nvPicPr>
              <p:cNvPr id="21527" name="Picture 31" descr="그림자"/>
              <p:cNvPicPr>
                <a:picLocks noChangeAspect="1" noChangeArrowheads="1"/>
              </p:cNvPicPr>
              <p:nvPr/>
            </p:nvPicPr>
            <p:blipFill>
              <a:blip r:embed="rId8" cstate="email">
                <a:lum bright="-12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43"/>
              <a:stretch>
                <a:fillRect/>
              </a:stretch>
            </p:blipFill>
            <p:spPr bwMode="auto">
              <a:xfrm>
                <a:off x="8913813" y="1457300"/>
                <a:ext cx="40802" cy="3200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28" name="Rectangle 15"/>
              <p:cNvSpPr>
                <a:spLocks noChangeArrowheads="1"/>
              </p:cNvSpPr>
              <p:nvPr/>
            </p:nvSpPr>
            <p:spPr bwMode="auto">
              <a:xfrm>
                <a:off x="7884027" y="1458887"/>
                <a:ext cx="790854" cy="2460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algn="ctr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 typeface="Wingdings" pitchFamily="2" charset="2"/>
                  <a:buNone/>
                </a:pPr>
                <a:r>
                  <a:rPr kumimoji="0" lang="en-US" altLang="ko-KR" sz="1600" b="1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TOTAL</a:t>
                </a:r>
              </a:p>
            </p:txBody>
          </p:sp>
          <p:sp>
            <p:nvSpPr>
              <p:cNvPr id="21529" name="Rectangle 15"/>
              <p:cNvSpPr>
                <a:spLocks noChangeArrowheads="1"/>
              </p:cNvSpPr>
              <p:nvPr/>
            </p:nvSpPr>
            <p:spPr bwMode="auto">
              <a:xfrm>
                <a:off x="7676816" y="3576612"/>
                <a:ext cx="1141384" cy="785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AIR / LCL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45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B-XING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84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OCEAN CONT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26</a:t>
                </a: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MX. LOCAL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27</a:t>
                </a:r>
              </a:p>
            </p:txBody>
          </p:sp>
          <p:sp>
            <p:nvSpPr>
              <p:cNvPr id="21530" name="Rectangle 15"/>
              <p:cNvSpPr>
                <a:spLocks noChangeArrowheads="1"/>
              </p:cNvSpPr>
              <p:nvPr/>
            </p:nvSpPr>
            <p:spPr bwMode="auto">
              <a:xfrm>
                <a:off x="7676814" y="3001937"/>
                <a:ext cx="1141383" cy="3540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0" tIns="0" rIns="0" bIns="0" anchor="ctr">
                <a:spAutoFit/>
              </a:bodyPr>
              <a:lstStyle/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Owned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107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  <a:p>
                <a:pPr marL="92075" indent="-92075" defTabSz="742950" eaLnBrk="1" latinLnBrk="1" hangingPunct="1">
                  <a:spcBef>
                    <a:spcPts val="563"/>
                  </a:spcBef>
                  <a:buClr>
                    <a:srgbClr val="FF6600"/>
                  </a:buClr>
                  <a:buSzPct val="80000"/>
                  <a:buFontTx/>
                  <a:buChar char="•"/>
                </a:pPr>
                <a:r>
                  <a:rPr kumimoji="0" lang="en-US" altLang="ko-KR" sz="900" dirty="0">
                    <a:solidFill>
                      <a:srgbClr val="00448D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Out-Sourced </a:t>
                </a:r>
                <a:r>
                  <a:rPr kumimoji="0" lang="en-US" altLang="ko-KR" sz="900">
                    <a:solidFill>
                      <a:srgbClr val="000000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: 75</a:t>
                </a:r>
                <a:endParaRPr kumimoji="0" lang="en-US" altLang="ko-KR" sz="900" dirty="0">
                  <a:solidFill>
                    <a:srgbClr val="000000"/>
                  </a:solidFill>
                  <a:latin typeface="HYHeadLine-Medium" panose="020B0600000101010101" charset="-127"/>
                  <a:ea typeface="HYHeadLine-Medium" panose="020B0600000101010101" charset="-127"/>
                </a:endParaRPr>
              </a:p>
            </p:txBody>
          </p:sp>
          <p:sp>
            <p:nvSpPr>
              <p:cNvPr id="21531" name="Rectangle 28"/>
              <p:cNvSpPr>
                <a:spLocks noChangeArrowheads="1"/>
              </p:cNvSpPr>
              <p:nvPr/>
            </p:nvSpPr>
            <p:spPr bwMode="auto">
              <a:xfrm>
                <a:off x="7842585" y="2641575"/>
                <a:ext cx="797761" cy="2000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742950" latinLnBrk="1">
                  <a:buFont typeface="Wingdings" pitchFamily="2" charset="2"/>
                  <a:buNone/>
                </a:pPr>
                <a:r>
                  <a:rPr lang="en-US" altLang="en-US" sz="1300">
                    <a:solidFill>
                      <a:srgbClr val="FFFFFF"/>
                    </a:solidFill>
                    <a:latin typeface="HYHeadLine-Medium" panose="020B0600000101010101" charset="-127"/>
                    <a:ea typeface="HYHeadLine-Medium" panose="020B0600000101010101" charset="-127"/>
                  </a:rPr>
                  <a:t>156</a:t>
                </a:r>
              </a:p>
            </p:txBody>
          </p:sp>
        </p:grpSp>
        <p:pic>
          <p:nvPicPr>
            <p:cNvPr id="21523" name="Picture 33" descr="shadow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9750" y="4654550"/>
              <a:ext cx="1216025" cy="9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8" name="Picture 3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3544" y="1874933"/>
            <a:ext cx="995362" cy="573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519" name="Rectangle 61"/>
          <p:cNvSpPr>
            <a:spLocks noChangeArrowheads="1"/>
          </p:cNvSpPr>
          <p:nvPr/>
        </p:nvSpPr>
        <p:spPr bwMode="auto">
          <a:xfrm>
            <a:off x="395288" y="185738"/>
            <a:ext cx="229902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520" name="Rectangle 25"/>
          <p:cNvSpPr>
            <a:spLocks noChangeArrowheads="1"/>
          </p:cNvSpPr>
          <p:nvPr/>
        </p:nvSpPr>
        <p:spPr bwMode="auto">
          <a:xfrm>
            <a:off x="7942263" y="2565400"/>
            <a:ext cx="1263650" cy="320675"/>
          </a:xfrm>
          <a:prstGeom prst="rect">
            <a:avLst/>
          </a:prstGeom>
          <a:solidFill>
            <a:srgbClr val="00448D"/>
          </a:solidFill>
          <a:ln w="9525">
            <a:noFill/>
            <a:miter lim="800000"/>
            <a:headEnd/>
            <a:tailEnd/>
          </a:ln>
        </p:spPr>
        <p:txBody>
          <a:bodyPr rot="10800000" wrap="none" lIns="50936" tIns="50936" rIns="50936" bIns="50936" anchor="ctr"/>
          <a:lstStyle/>
          <a:p>
            <a:pPr algn="ctr" defTabSz="914400" eaLnBrk="1" latinLnBrk="1" hangingPunct="1">
              <a:lnSpc>
                <a:spcPct val="104000"/>
              </a:lnSpc>
              <a:spcBef>
                <a:spcPct val="20000"/>
              </a:spcBef>
              <a:buClr>
                <a:srgbClr val="00448D"/>
              </a:buClr>
              <a:buFont typeface="Wingdings" pitchFamily="2" charset="2"/>
              <a:buNone/>
            </a:pPr>
            <a:endParaRPr kumimoji="0" lang="ko-KR" altLang="en-US" sz="90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521" name="Rectangle 28"/>
          <p:cNvSpPr>
            <a:spLocks noChangeArrowheads="1"/>
          </p:cNvSpPr>
          <p:nvPr/>
        </p:nvSpPr>
        <p:spPr bwMode="auto">
          <a:xfrm>
            <a:off x="8158163" y="2620963"/>
            <a:ext cx="8270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742950" latinLnBrk="1">
              <a:buFont typeface="Wingdings" pitchFamily="2" charset="2"/>
              <a:buNone/>
            </a:pPr>
            <a:r>
              <a:rPr lang="en-US" altLang="en-US" sz="130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182</a:t>
            </a:r>
            <a:endParaRPr lang="en-US" altLang="en-US" sz="1300" dirty="0">
              <a:solidFill>
                <a:srgbClr val="FFFFFF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1220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4"/>
          <p:cNvSpPr/>
          <p:nvPr/>
        </p:nvSpPr>
        <p:spPr bwMode="auto">
          <a:xfrm>
            <a:off x="319088" y="735013"/>
            <a:ext cx="9299575" cy="58562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 eaLnBrk="1" latinLnBrk="1" hangingPunct="1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itchFamily="18" charset="-127"/>
              <a:ea typeface="HYHeadLine-Medium" pitchFamily="18" charset="-127"/>
            </a:endParaRPr>
          </a:p>
        </p:txBody>
      </p:sp>
      <p:graphicFrame>
        <p:nvGraphicFramePr>
          <p:cNvPr id="8" name="Group 1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6242"/>
              </p:ext>
            </p:extLst>
          </p:nvPr>
        </p:nvGraphicFramePr>
        <p:xfrm>
          <a:off x="414338" y="963613"/>
          <a:ext cx="9115426" cy="3582992"/>
        </p:xfrm>
        <a:graphic>
          <a:graphicData uri="http://schemas.openxmlformats.org/drawingml/2006/table">
            <a:tbl>
              <a:tblPr/>
              <a:tblGrid>
                <a:gridCol w="496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3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9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303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319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23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No.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면허 종류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면허 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발급 지역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발급 기관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발급 일자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유효 기간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LICENCE NO.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회사 법인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사업자 등록증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강서세무서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2009.09.14.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109-86-19547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종합 물류업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국제 물류 주선업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서울특별시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2009.09.23.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제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3332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호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3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항공 면허 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한국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  <a:endParaRPr kumimoji="0" lang="en-US" altLang="ko-KR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IATA (CAAS)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IATA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2010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HR 17-3 7200/001 5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4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종합인증 우수업체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AEO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한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관세청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2012.01.15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2020.1.14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KR AEO 3612009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5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연방 세무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FEDERAL EIN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US Department of Treasury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2005.11.15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03-0499994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6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주정부 회사 법인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CORPORATE CA PERMIT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Secretary of State [CA]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2003.01.03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C2293373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7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시청 영업 면허</a:t>
                      </a:r>
                      <a:endParaRPr kumimoji="0" lang="ko-KR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BUSINESS REGISTRATION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City of Paramount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2010.11.04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2025.11.01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  <a:endParaRPr kumimoji="0" lang="en-US" altLang="ko-KR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224821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8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보세 운송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BOND CARRIER LICENSE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US Customs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1998.08.27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03-0499994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9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보세창고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BONDED WAREHOUSE LICENSE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US Customs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2011.09.14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W470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81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10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항공 면허 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미국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  <a:endParaRPr kumimoji="0" lang="en-US" altLang="ko-KR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IATA (CNS)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IATA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2000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2025.05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[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]</a:t>
                      </a:r>
                      <a:endParaRPr kumimoji="0" lang="ko-KR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0112460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11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위험물 취급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HAZMAT MATERIAL PERMIT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State of California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2008.05.01.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2025.04.30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. (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  <a:endParaRPr kumimoji="0" lang="en-US" altLang="ko-KR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138087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12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세관 보안 인증 면허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C-TPAT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  <a:endParaRPr kumimoji="0" lang="ko-KR" alt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US Customs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2007.05.14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14861737</a:t>
                      </a: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81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13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TSA 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항공 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IAC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TSA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2011.08.02.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2025.08.30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WE0706010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6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14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연방 해상 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NVOCC (FMC)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FMC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2011.07.05.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2025.10.03 </a:t>
                      </a: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019991NF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3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15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해상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&amp; PORT 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SCAC CODE :  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해상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AMS/TERMINAL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INTERCHANGE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FMC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2007.06.05.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2025.07.31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[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매년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]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AAAG / ATAO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16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주정부 운송 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MOTOR CARRIER PERMIT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Department of Motor Vehicles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2011.07.01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2026.09.01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. (2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년마다 갱신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0305726 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64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17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연방 운송 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DOT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미 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US DEPARTMENT OF TRANSPORTATION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2005.07.01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1389230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64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18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멕시코 무관세 면허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Maquiladora Permit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멕시코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Mexico Customs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2006.11.09.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2006-342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48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19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DIRECT </a:t>
                      </a: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항공 </a:t>
                      </a:r>
                      <a:r>
                        <a:rPr kumimoji="0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BOOKING</a:t>
                      </a: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중국 </a:t>
                      </a: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1</a:t>
                      </a: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급 항공 대리점 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중국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민항총국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MOC-NV 03442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graphicFrame>
        <p:nvGraphicFramePr>
          <p:cNvPr id="9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88264"/>
              </p:ext>
            </p:extLst>
          </p:nvPr>
        </p:nvGraphicFramePr>
        <p:xfrm>
          <a:off x="404813" y="4579938"/>
          <a:ext cx="9144002" cy="1936977"/>
        </p:xfrm>
        <a:graphic>
          <a:graphicData uri="http://schemas.openxmlformats.org/drawingml/2006/table">
            <a:tbl>
              <a:tblPr/>
              <a:tblGrid>
                <a:gridCol w="160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3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50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39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859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444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   험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발 행 일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보상 한도</a:t>
                      </a:r>
                      <a:endParaRPr kumimoji="1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보험 </a:t>
                      </a: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No.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발 행 처</a:t>
                      </a:r>
                      <a:endParaRPr kumimoji="1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9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Auto Liability Insurance 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Jul.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$1,000,000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TP988107407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THE INS. CO. OF STATE OF PENNS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6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General Liability</a:t>
                      </a: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Jul.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 $1,000,000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CS027075010</a:t>
                      </a: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CAPITAL SPECIALTY INS. CORP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391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Cargo Liability</a:t>
                      </a: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Jul.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$1,000,000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IM127070001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TRAVELERS &amp; LLOYD LONDON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872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화물배상 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책임보험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Sep.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$100,000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KCL502158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ACE AMERICAN FIRE &amp; MARINE INSURANCE CO.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872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FMC Surety </a:t>
                      </a:r>
                    </a:p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Bond Insurance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Oct.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$60,000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0532521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INTERNATIONAL FIDELITY INSURANCE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8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NVOCC Surety Bond Insurance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Oct.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$125,000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0532522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INTERNATIONAL FIDELITY INSURANCE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8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Bond Carrier/ Bonded Warehouse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-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L="108306" marR="108306"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2024.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Sep.</a:t>
                      </a: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$100,000</a:t>
                      </a:r>
                      <a:endParaRPr kumimoji="1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9912MJ230</a:t>
                      </a:r>
                      <a:endParaRPr kumimoji="1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HeadLine-Medium" pitchFamily="18" charset="-127"/>
                          <a:ea typeface="HYHeadLine-Medium" pitchFamily="18" charset="-127"/>
                        </a:rPr>
                        <a:t>LEXON INSURANCE CO.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HYHeadLine-Medium" pitchFamily="18" charset="-127"/>
                        <a:ea typeface="HYHeadLine-Medium" pitchFamily="18" charset="-127"/>
                      </a:endParaRPr>
                    </a:p>
                  </a:txBody>
                  <a:tcPr marT="21038" marB="2103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2786" name="Picture 17" descr="1.t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0100" y="5681663"/>
            <a:ext cx="1371600" cy="249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787" name="Picture 18" descr="2.t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0100" y="5957888"/>
            <a:ext cx="1371600" cy="257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788" name="Picture 20" descr="3.t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0100" y="6259513"/>
            <a:ext cx="1371600" cy="24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" name="TextBox 58"/>
          <p:cNvSpPr txBox="1">
            <a:spLocks noChangeArrowheads="1"/>
          </p:cNvSpPr>
          <p:nvPr/>
        </p:nvSpPr>
        <p:spPr bwMode="auto">
          <a:xfrm>
            <a:off x="655638" y="585788"/>
            <a:ext cx="2319337" cy="3397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914400" eaLnBrk="1" latinLnBrk="1" hangingPunct="1">
              <a:defRPr/>
            </a:pPr>
            <a:r>
              <a:rPr kumimoji="0" lang="en-US" altLang="ko-KR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ATC </a:t>
            </a: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면허</a:t>
            </a:r>
            <a:r>
              <a:rPr kumimoji="0" lang="en-US" altLang="ko-KR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/</a:t>
            </a:r>
            <a:r>
              <a:rPr kumimoji="0" lang="ko-KR" altLang="en-US" sz="1600">
                <a:solidFill>
                  <a:schemeClr val="bg1"/>
                </a:solidFill>
                <a:latin typeface="HYHeadLine-Medium" pitchFamily="18" charset="-127"/>
                <a:ea typeface="HYHeadLine-Medium" pitchFamily="18" charset="-127"/>
              </a:rPr>
              <a:t>보험 현황</a:t>
            </a:r>
          </a:p>
        </p:txBody>
      </p:sp>
      <p:pic>
        <p:nvPicPr>
          <p:cNvPr id="22791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0100" y="5405438"/>
            <a:ext cx="1371600" cy="211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792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0100" y="4783138"/>
            <a:ext cx="1371600" cy="56038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Rectangle 61"/>
          <p:cNvSpPr>
            <a:spLocks noChangeArrowheads="1"/>
          </p:cNvSpPr>
          <p:nvPr/>
        </p:nvSpPr>
        <p:spPr bwMode="auto">
          <a:xfrm>
            <a:off x="336019" y="185738"/>
            <a:ext cx="240803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0770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4"/>
          <p:cNvSpPr/>
          <p:nvPr/>
        </p:nvSpPr>
        <p:spPr bwMode="auto">
          <a:xfrm>
            <a:off x="295275" y="876300"/>
            <a:ext cx="9296400" cy="56880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 pitchFamily="18" charset="-127"/>
            </a:endParaRPr>
          </a:p>
        </p:txBody>
      </p:sp>
      <p:sp>
        <p:nvSpPr>
          <p:cNvPr id="12" name="TextBox 58"/>
          <p:cNvSpPr txBox="1">
            <a:spLocks noChangeArrowheads="1"/>
          </p:cNvSpPr>
          <p:nvPr/>
        </p:nvSpPr>
        <p:spPr bwMode="auto">
          <a:xfrm>
            <a:off x="793750" y="706438"/>
            <a:ext cx="1458383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defTabSz="914400">
              <a:defRPr/>
            </a:pPr>
            <a:r>
              <a:rPr kumimoji="0" lang="ko-KR" altLang="en-US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 시스템  현황</a:t>
            </a:r>
          </a:p>
        </p:txBody>
      </p:sp>
      <p:graphicFrame>
        <p:nvGraphicFramePr>
          <p:cNvPr id="10" name="Group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1613938"/>
              </p:ext>
            </p:extLst>
          </p:nvPr>
        </p:nvGraphicFramePr>
        <p:xfrm>
          <a:off x="395288" y="1108375"/>
          <a:ext cx="9067005" cy="5280992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1118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5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3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68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4470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System 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용도 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구축 환경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주요 내용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93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ERP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전사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ERP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 (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하기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INET System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에 통합된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Solution)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자체 개발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’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24 ~ ’25 :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개발 및 적용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Forwarding/Trucking/Accounting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통합 경영정보관리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KPI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691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INET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Forwarder System (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Air/Ocean/Trucking)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Bond Warehouse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 시스템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Accounting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관리시스템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 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자체개발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Booking =&gt; Delivery Cargo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진행관리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실시간 고객 응대의 기반 제공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효율적인 운송데이터관리로 가시성 확보 가능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고객사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EDI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연동으로 실시간 정보 제공 가능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691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WMS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창고 관리 시스템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Accounting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관리시스템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자체 개발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입출고 정보 관리 및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I/F 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Location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및 재고관리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(Snapshot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등 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I/F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D/O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- I/F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Aging / Unmoving Information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제공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543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ACTS</a:t>
                      </a:r>
                      <a:endParaRPr kumimoji="1" lang="en-US" altLang="ko-KR" sz="1000" b="0" i="0" u="none" strike="noStrike" cap="none" spc="2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CARGO Tracking System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자체 개발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Tracking Status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조회 및 관리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POD I/F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및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Shipping Document Download 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Auto Charge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, KPI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395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CELLO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삼성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CELLO EDI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연계 시스템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XML EDI  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 삼성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/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자체개발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SN/AN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송수신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,IDR/POD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송수신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, SHIPNF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송수신 </a:t>
                      </a:r>
                      <a:endParaRPr kumimoji="1" lang="ko-KR" altLang="en-US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비용정산 인보이스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Data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송수신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9066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AIT / OIT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TRACKING INFOMATION EDI I/F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EDI 214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SAMEX/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자체개발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항공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/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해상 화물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Tracking Info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실시간 </a:t>
                      </a: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SAMEX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제공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’11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년 개발 및 적용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2076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OCEAN-WIDE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/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CMS ABI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해상 보세 운송 화물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Paperless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통관진행 시스템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WEB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OCEAN-Wide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외부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PKG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CMS ABI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외부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PKG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해상보세운송화물 전자통관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해상보세운송 실적관리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/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통관진행 관리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INET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시스템과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XML EDI I/F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CMS ABI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(’11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년 도입 및 적용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)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3543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E-CARGO AMS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AIR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보세 운송 화물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Paperless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통관진행 시스템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WEB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E-CARGO AMS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외부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PKG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항공보세운송화물 전자통관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항공보세운송 실적관리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/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통관진행 관리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’11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년 도입 및 적용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3395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DMS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DOCUMENT  MANAGEMENT SYSTEM 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FILE SERVER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CANON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외부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PKG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FILE SERVER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에 의한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SCAN DOCUMENT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관리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CANON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사의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CANOFILE 2.5 PKG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사용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3395"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EDMS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ELECTRONIC DOCUMENT MANAGEMENT 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 SYSTEM 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자체 개발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>
                      <a:lvl1pPr marL="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449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898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73480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9797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2246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46959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71453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95946" algn="l" defTabSz="848986" rtl="0" eaLnBrk="1" latinLnBrk="1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WEB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방식을 통한 사내 문서 관리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(11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년 개발 및 적용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부서별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,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사용자 별 문서 별 권한 및 로그 관리 </a:t>
                      </a:r>
                      <a:endParaRPr kumimoji="1" lang="ko-KR" altLang="en-US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339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spc="2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CFS</a:t>
                      </a:r>
                      <a:r>
                        <a:rPr kumimoji="1" lang="ko-KR" altLang="en-US" sz="1000" b="0" i="0" u="none" strike="noStrike" cap="none" spc="2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b="0" i="0" u="none" strike="noStrike" cap="none" spc="2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MOBIL</a:t>
                      </a:r>
                      <a:r>
                        <a:rPr kumimoji="1" lang="ko-KR" altLang="en-US" sz="1000" b="0" i="0" u="none" strike="noStrike" cap="none" spc="2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b="0" i="0" u="none" strike="noStrike" cap="none" spc="2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WEB</a:t>
                      </a: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현장데이터 실시간 공유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/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수작업 최소화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MOBILE WEB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방식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자체 개발</a:t>
                      </a:r>
                      <a:endParaRPr kumimoji="1" lang="en-US" altLang="ko-KR" sz="1000" b="0" i="0" u="none" strike="noStrike" cap="none" spc="2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ERP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연동으로 화물 현장상태 실시간 관리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가능</a:t>
                      </a: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MOBILE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 전자문서 </a:t>
                      </a:r>
                      <a:r>
                        <a:rPr kumimoji="1" lang="ko-KR" altLang="en-US" sz="1000" u="none" strike="noStrike" cap="none" spc="20" normalizeH="0" baseline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및 전자서명기능 제공으로 수작업 </a:t>
                      </a:r>
                      <a:r>
                        <a:rPr kumimoji="1" lang="ko-KR" altLang="en-US" sz="1000" u="none" strike="noStrike" cap="none" spc="20" normalizeH="0" baseline="0" dirty="0">
                          <a:ln>
                            <a:noFill/>
                          </a:ln>
                          <a:effectLst/>
                          <a:latin typeface="HYHeadLine-Medium" panose="02030600000101010101" pitchFamily="18" charset="-127"/>
                          <a:ea typeface="HYHeadLine-Medium" panose="02030600000101010101" pitchFamily="18" charset="-127"/>
                        </a:rPr>
                        <a:t>최소화</a:t>
                      </a:r>
                      <a:endParaRPr kumimoji="1" lang="en-US" altLang="ko-KR" sz="1000" u="none" strike="noStrike" cap="none" spc="20" normalizeH="0" baseline="0" dirty="0">
                        <a:ln>
                          <a:noFill/>
                        </a:ln>
                        <a:effectLst/>
                        <a:latin typeface="HYHeadLine-Medium" panose="02030600000101010101" pitchFamily="18" charset="-127"/>
                        <a:ea typeface="HYHeadLine-Medium" panose="02030600000101010101" pitchFamily="18" charset="-127"/>
                      </a:endParaRPr>
                    </a:p>
                  </a:txBody>
                  <a:tcPr marL="81767" marR="81767" marT="46117" marB="46117" anchor="ctr" horzOverflow="overflow"/>
                </a:tc>
                <a:extLst>
                  <a:ext uri="{0D108BD9-81ED-4DB2-BD59-A6C34878D82A}">
                    <a16:rowId xmlns:a16="http://schemas.microsoft.com/office/drawing/2014/main" val="2677712167"/>
                  </a:ext>
                </a:extLst>
              </a:tr>
            </a:tbl>
          </a:graphicData>
        </a:graphic>
      </p:graphicFrame>
      <p:sp>
        <p:nvSpPr>
          <p:cNvPr id="24642" name="Rectangle 5"/>
          <p:cNvSpPr>
            <a:spLocks noChangeArrowheads="1"/>
          </p:cNvSpPr>
          <p:nvPr/>
        </p:nvSpPr>
        <p:spPr bwMode="auto">
          <a:xfrm>
            <a:off x="395288" y="185738"/>
            <a:ext cx="229870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회사 일반</a:t>
            </a:r>
            <a:endParaRPr kumimoji="0" lang="en-US" altLang="ko-KR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0575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ChangeArrowheads="1"/>
          </p:cNvSpPr>
          <p:nvPr/>
        </p:nvSpPr>
        <p:spPr bwMode="auto">
          <a:xfrm>
            <a:off x="395288" y="185738"/>
            <a:ext cx="2517036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 dirty="0">
                <a:latin typeface="HYHeadLine-Medium" panose="020B0600000101010101" charset="-127"/>
                <a:ea typeface="HYHeadLine-Medium" panose="020B0600000101010101" charset="-127"/>
              </a:rPr>
              <a:t>/ </a:t>
            </a:r>
            <a:r>
              <a:rPr kumimoji="0" lang="ko-KR" altLang="en-US" dirty="0">
                <a:latin typeface="HYHeadLine-Medium" panose="020B0600000101010101" charset="-127"/>
                <a:ea typeface="HYHeadLine-Medium" panose="020B0600000101010101" charset="-127"/>
              </a:rPr>
              <a:t>서비스 영역</a:t>
            </a:r>
            <a:endParaRPr kumimoji="0" lang="en-US" altLang="ko-KR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5603" name="Picture 58" descr="AIR_OCEA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7488" y="1790700"/>
            <a:ext cx="13208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4" name="Picture 60" descr="CUSTO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0663" y="4454525"/>
            <a:ext cx="1308100" cy="1739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5" name="Picture 61" descr="TRUCKI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663" y="1803400"/>
            <a:ext cx="1257300" cy="172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6" name="Picture 62" descr="WH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2488" y="4454525"/>
            <a:ext cx="1270000" cy="1765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Rectangle 56"/>
          <p:cNvSpPr>
            <a:spLocks noChangeArrowheads="1"/>
          </p:cNvSpPr>
          <p:nvPr/>
        </p:nvSpPr>
        <p:spPr bwMode="auto">
          <a:xfrm>
            <a:off x="512244" y="1637461"/>
            <a:ext cx="4202112" cy="1978025"/>
          </a:xfrm>
          <a:prstGeom prst="rect">
            <a:avLst/>
          </a:prstGeom>
          <a:noFill/>
          <a:ln w="28575">
            <a:solidFill>
              <a:srgbClr val="080808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5610" name="TextBox 58"/>
          <p:cNvSpPr txBox="1">
            <a:spLocks noChangeArrowheads="1"/>
          </p:cNvSpPr>
          <p:nvPr/>
        </p:nvSpPr>
        <p:spPr bwMode="auto">
          <a:xfrm>
            <a:off x="1465263" y="1449388"/>
            <a:ext cx="1647825" cy="292100"/>
          </a:xfrm>
          <a:prstGeom prst="rect">
            <a:avLst/>
          </a:prstGeom>
          <a:solidFill>
            <a:srgbClr val="DDDDDD"/>
          </a:solidFill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sz="13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INLAND</a:t>
            </a:r>
            <a:r>
              <a:rPr kumimoji="0" lang="ko-KR" altLang="en-US" sz="13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en-US" altLang="ko-KR" sz="13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TRUCKING</a:t>
            </a:r>
          </a:p>
        </p:txBody>
      </p:sp>
      <p:sp>
        <p:nvSpPr>
          <p:cNvPr id="25611" name="TextBox 18"/>
          <p:cNvSpPr txBox="1">
            <a:spLocks noChangeArrowheads="1"/>
          </p:cNvSpPr>
          <p:nvPr/>
        </p:nvSpPr>
        <p:spPr bwMode="auto">
          <a:xfrm>
            <a:off x="514350" y="1863725"/>
            <a:ext cx="2728913" cy="17851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>
            <a:spAutoFit/>
          </a:bodyPr>
          <a:lstStyle/>
          <a:p>
            <a:pPr algn="just">
              <a:buClr>
                <a:schemeClr val="tx1"/>
              </a:buClr>
              <a:buSzPct val="70000"/>
            </a:pPr>
            <a:r>
              <a:rPr lang="ko-KR" altLang="en-US" sz="1000" dirty="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 dirty="0">
                <a:latin typeface="HYHeadLine-Medium" panose="020B0600000101010101" charset="-127"/>
                <a:ea typeface="HYHeadLine-Medium" panose="020B0600000101010101" charset="-127"/>
              </a:rPr>
              <a:t>Local Delivery Service (US Side)</a:t>
            </a:r>
          </a:p>
          <a:p>
            <a:pPr algn="just">
              <a:buSzPct val="70000"/>
            </a:pPr>
            <a:r>
              <a:rPr lang="ko-KR" altLang="en-US" sz="1000" dirty="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 dirty="0">
                <a:latin typeface="HYHeadLine-Medium" panose="020B0600000101010101" charset="-127"/>
                <a:ea typeface="HYHeadLine-Medium" panose="020B0600000101010101" charset="-127"/>
              </a:rPr>
              <a:t>Daily Consolidated Cargo  to San Diego And Calexico Area (Trailer: 2,500 Trip/Year,        Bobtail &amp; Van: 5,000 Trip/Year)</a:t>
            </a:r>
            <a:endParaRPr kumimoji="0" lang="ko-KR" altLang="en-US" sz="1000" dirty="0">
              <a:latin typeface="HYHeadLine-Medium" panose="020B0600000101010101" charset="-127"/>
              <a:ea typeface="HYHeadLine-Medium" panose="020B0600000101010101" charset="-127"/>
            </a:endParaRPr>
          </a:p>
          <a:p>
            <a:pPr algn="just">
              <a:buSzPct val="70000"/>
            </a:pPr>
            <a:r>
              <a:rPr lang="ko-KR" altLang="en-US" sz="1000" dirty="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 dirty="0">
                <a:latin typeface="HYHeadLine-Medium" panose="020B0600000101010101" charset="-127"/>
                <a:ea typeface="HYHeadLine-Medium" panose="020B0600000101010101" charset="-127"/>
              </a:rPr>
              <a:t>Container Drayage : 8,500 Trip/Year (Long Beach to San Diego/Tijuana)</a:t>
            </a:r>
          </a:p>
          <a:p>
            <a:pPr algn="just">
              <a:buSzPct val="70000"/>
            </a:pPr>
            <a:r>
              <a:rPr lang="ko-KR" altLang="en-US" sz="1000" dirty="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 dirty="0">
                <a:latin typeface="HYHeadLine-Medium" panose="020B0600000101010101" charset="-127"/>
                <a:ea typeface="HYHeadLine-Medium" panose="020B0600000101010101" charset="-127"/>
              </a:rPr>
              <a:t>Tijuana, Mexico Local Trucking Door to Door Service   (US to Mexico) </a:t>
            </a:r>
          </a:p>
          <a:p>
            <a:pPr algn="just">
              <a:buSzPct val="70000"/>
            </a:pPr>
            <a:r>
              <a:rPr lang="ko-KR" altLang="en-US" sz="1000" dirty="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 dirty="0">
                <a:latin typeface="HYHeadLine-Medium" panose="020B0600000101010101" charset="-127"/>
                <a:ea typeface="HYHeadLine-Medium" panose="020B0600000101010101" charset="-127"/>
              </a:rPr>
              <a:t>US Domestic OTR Service</a:t>
            </a:r>
          </a:p>
          <a:p>
            <a:pPr algn="just">
              <a:buSzPct val="70000"/>
            </a:pPr>
            <a:endParaRPr kumimoji="0" lang="en-US" altLang="ko-KR" sz="1000" dirty="0">
              <a:latin typeface="HYHeadLine-Medium" panose="020B0600000101010101" charset="-127"/>
              <a:ea typeface="HYHeadLine-Medium" panose="020B0600000101010101" charset="-127"/>
            </a:endParaRPr>
          </a:p>
          <a:p>
            <a:pPr algn="just"/>
            <a:endParaRPr kumimoji="0" lang="ko-KR" altLang="en-US" sz="1000" dirty="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16" name="Rectangle 56"/>
          <p:cNvSpPr>
            <a:spLocks noChangeArrowheads="1"/>
          </p:cNvSpPr>
          <p:nvPr/>
        </p:nvSpPr>
        <p:spPr bwMode="auto">
          <a:xfrm>
            <a:off x="511175" y="4306888"/>
            <a:ext cx="4202113" cy="1978025"/>
          </a:xfrm>
          <a:prstGeom prst="rect">
            <a:avLst/>
          </a:prstGeom>
          <a:noFill/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5613" name="TextBox 58"/>
          <p:cNvSpPr txBox="1">
            <a:spLocks noChangeArrowheads="1"/>
          </p:cNvSpPr>
          <p:nvPr/>
        </p:nvSpPr>
        <p:spPr bwMode="auto">
          <a:xfrm>
            <a:off x="1465263" y="4119563"/>
            <a:ext cx="2417762" cy="292100"/>
          </a:xfrm>
          <a:prstGeom prst="rect">
            <a:avLst/>
          </a:prstGeom>
          <a:solidFill>
            <a:srgbClr val="DDDDDD"/>
          </a:solidFill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300" dirty="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VMI SERVICE (Tijuana/ MX)</a:t>
            </a:r>
          </a:p>
        </p:txBody>
      </p:sp>
      <p:sp>
        <p:nvSpPr>
          <p:cNvPr id="18" name="Rectangle 56"/>
          <p:cNvSpPr>
            <a:spLocks noChangeArrowheads="1"/>
          </p:cNvSpPr>
          <p:nvPr/>
        </p:nvSpPr>
        <p:spPr bwMode="auto">
          <a:xfrm>
            <a:off x="5260975" y="1624013"/>
            <a:ext cx="4176713" cy="1978025"/>
          </a:xfrm>
          <a:prstGeom prst="rect">
            <a:avLst/>
          </a:prstGeom>
          <a:noFill/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5615" name="TextBox 58"/>
          <p:cNvSpPr txBox="1">
            <a:spLocks noChangeArrowheads="1"/>
          </p:cNvSpPr>
          <p:nvPr/>
        </p:nvSpPr>
        <p:spPr bwMode="auto">
          <a:xfrm>
            <a:off x="6215063" y="1436688"/>
            <a:ext cx="2417762" cy="292100"/>
          </a:xfrm>
          <a:prstGeom prst="rect">
            <a:avLst/>
          </a:prstGeom>
          <a:solidFill>
            <a:srgbClr val="DDDDDD"/>
          </a:solidFill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3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AIR &amp; SEA FREIGHT</a:t>
            </a:r>
          </a:p>
        </p:txBody>
      </p:sp>
      <p:sp>
        <p:nvSpPr>
          <p:cNvPr id="20" name="Rectangle 56"/>
          <p:cNvSpPr>
            <a:spLocks noChangeArrowheads="1"/>
          </p:cNvSpPr>
          <p:nvPr/>
        </p:nvSpPr>
        <p:spPr bwMode="auto">
          <a:xfrm>
            <a:off x="5260975" y="4294188"/>
            <a:ext cx="4176713" cy="1978025"/>
          </a:xfrm>
          <a:prstGeom prst="rect">
            <a:avLst/>
          </a:prstGeom>
          <a:noFill/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5617" name="TextBox 58"/>
          <p:cNvSpPr txBox="1">
            <a:spLocks noChangeArrowheads="1"/>
          </p:cNvSpPr>
          <p:nvPr/>
        </p:nvSpPr>
        <p:spPr bwMode="auto">
          <a:xfrm>
            <a:off x="6215063" y="4106863"/>
            <a:ext cx="2417762" cy="292100"/>
          </a:xfrm>
          <a:prstGeom prst="rect">
            <a:avLst/>
          </a:prstGeom>
          <a:solidFill>
            <a:srgbClr val="DDDDDD"/>
          </a:solidFill>
          <a:ln w="28575">
            <a:solidFill>
              <a:srgbClr val="080808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3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US CUSTOMS BROKAGE</a:t>
            </a:r>
          </a:p>
        </p:txBody>
      </p:sp>
      <p:sp>
        <p:nvSpPr>
          <p:cNvPr id="25618" name="TextBox 19"/>
          <p:cNvSpPr txBox="1">
            <a:spLocks noChangeArrowheads="1"/>
          </p:cNvSpPr>
          <p:nvPr/>
        </p:nvSpPr>
        <p:spPr bwMode="auto">
          <a:xfrm>
            <a:off x="6842125" y="1851025"/>
            <a:ext cx="2843213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>
            <a:spAutoFit/>
          </a:bodyPr>
          <a:lstStyle/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AIR : 20,000 Ton/Year  (PPD , COLL </a:t>
            </a:r>
            <a:r>
              <a:rPr kumimoji="0"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전체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Ocean : 18,000 FEU/Year</a:t>
            </a:r>
          </a:p>
        </p:txBody>
      </p:sp>
      <p:sp>
        <p:nvSpPr>
          <p:cNvPr id="25619" name="TextBox 21"/>
          <p:cNvSpPr txBox="1">
            <a:spLocks noChangeArrowheads="1"/>
          </p:cNvSpPr>
          <p:nvPr/>
        </p:nvSpPr>
        <p:spPr bwMode="auto">
          <a:xfrm>
            <a:off x="581025" y="4649788"/>
            <a:ext cx="2716213" cy="862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>
            <a:spAutoFit/>
          </a:bodyPr>
          <a:lstStyle/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Trans-Loading of Ocean Containers &amp; FTL Cargo </a:t>
            </a:r>
          </a:p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Latest Warehouse Management Sys tem Integration </a:t>
            </a:r>
          </a:p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Safety Security System (90,000 sqft)</a:t>
            </a:r>
          </a:p>
        </p:txBody>
      </p:sp>
      <p:sp>
        <p:nvSpPr>
          <p:cNvPr id="25620" name="TextBox 23"/>
          <p:cNvSpPr txBox="1">
            <a:spLocks noChangeArrowheads="1"/>
          </p:cNvSpPr>
          <p:nvPr/>
        </p:nvSpPr>
        <p:spPr bwMode="auto">
          <a:xfrm>
            <a:off x="6829425" y="4608513"/>
            <a:ext cx="2449513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>
            <a:spAutoFit/>
          </a:bodyPr>
          <a:lstStyle/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Paperless T.E. / I.T. Manifest Ser -vice Based on C-TPAT, </a:t>
            </a:r>
          </a:p>
          <a:p>
            <a:pPr algn="just"/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Bond Carrier License </a:t>
            </a:r>
          </a:p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In-House Customs Broker</a:t>
            </a:r>
          </a:p>
          <a:p>
            <a:pPr algn="just">
              <a:buClr>
                <a:schemeClr val="tx1"/>
              </a:buClr>
              <a:buSzPct val="70000"/>
            </a:pPr>
            <a:r>
              <a:rPr lang="ko-KR" altLang="en-US" sz="1000">
                <a:latin typeface="HYHeadLine-Medium" panose="020B0600000101010101" charset="-127"/>
                <a:ea typeface="HYHeadLine-Medium" panose="020B0600000101010101" charset="-127"/>
              </a:rPr>
              <a:t>▶ </a:t>
            </a:r>
            <a:r>
              <a:rPr kumimoji="0" lang="en-US" altLang="ko-KR" sz="1000">
                <a:latin typeface="HYHeadLine-Medium" panose="020B0600000101010101" charset="-127"/>
                <a:ea typeface="HYHeadLine-Medium" panose="020B0600000101010101" charset="-127"/>
              </a:rPr>
              <a:t>Bonded W/H  (LA HQ)</a:t>
            </a:r>
          </a:p>
          <a:p>
            <a:pPr algn="just"/>
            <a:endParaRPr kumimoji="0" lang="en-US" altLang="ko-KR" sz="1000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cxnSp>
        <p:nvCxnSpPr>
          <p:cNvPr id="25" name="직선 연결선 57"/>
          <p:cNvCxnSpPr/>
          <p:nvPr/>
        </p:nvCxnSpPr>
        <p:spPr>
          <a:xfrm flipV="1">
            <a:off x="4689475" y="3605213"/>
            <a:ext cx="534988" cy="6794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직선 연결선 59"/>
          <p:cNvCxnSpPr/>
          <p:nvPr/>
        </p:nvCxnSpPr>
        <p:spPr>
          <a:xfrm>
            <a:off x="4689475" y="3617913"/>
            <a:ext cx="549275" cy="6794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Rectangle 64"/>
          <p:cNvSpPr/>
          <p:nvPr/>
        </p:nvSpPr>
        <p:spPr bwMode="auto">
          <a:xfrm>
            <a:off x="428625" y="823913"/>
            <a:ext cx="9105900" cy="5602287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 defTabSz="914400">
              <a:defRPr/>
            </a:pPr>
            <a:endParaRPr lang="en-US" sz="1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HeadLine-Medium" panose="020B0600000101010101" charset="-127"/>
              <a:ea typeface="HYHeadLine-Medium" panose="020B0600000101010101" charset="-127"/>
              <a:cs typeface="HY헤드라인M" pitchFamily="18" charset="-127"/>
            </a:endParaRPr>
          </a:p>
        </p:txBody>
      </p:sp>
      <p:sp>
        <p:nvSpPr>
          <p:cNvPr id="28" name="TextBox 58"/>
          <p:cNvSpPr txBox="1">
            <a:spLocks noChangeArrowheads="1"/>
          </p:cNvSpPr>
          <p:nvPr/>
        </p:nvSpPr>
        <p:spPr bwMode="auto">
          <a:xfrm>
            <a:off x="793750" y="706438"/>
            <a:ext cx="2319338" cy="338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defTabSz="848986" fontAlgn="auto">
              <a:spcBef>
                <a:spcPts val="275"/>
              </a:spcBef>
              <a:spcAft>
                <a:spcPts val="88"/>
              </a:spcAft>
              <a:defRPr/>
            </a:pPr>
            <a:r>
              <a:rPr kumimoji="0" lang="ko-KR" altLang="en-US" sz="1600" dirty="0">
                <a:latin typeface="HYHeadLine-Medium" panose="020B0600000101010101" charset="-127"/>
                <a:ea typeface="HYHeadLine-Medium" panose="020B0600000101010101" charset="-127"/>
                <a:cs typeface="HY헤드라인M" pitchFamily="18" charset="-127"/>
              </a:rPr>
              <a:t>사업 영역</a:t>
            </a:r>
            <a:endParaRPr kumimoji="0" lang="en-US" altLang="en-US" sz="1600" dirty="0">
              <a:latin typeface="HYHeadLine-Medium" panose="020B0600000101010101" charset="-127"/>
              <a:ea typeface="HYHeadLine-Medium" panose="020B0600000101010101" charset="-127"/>
              <a:cs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5852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07"/>
          <p:cNvGrpSpPr>
            <a:grpSpLocks/>
          </p:cNvGrpSpPr>
          <p:nvPr/>
        </p:nvGrpSpPr>
        <p:grpSpPr bwMode="auto">
          <a:xfrm>
            <a:off x="395288" y="706438"/>
            <a:ext cx="9104312" cy="5857875"/>
            <a:chOff x="394637" y="706412"/>
            <a:chExt cx="9104964" cy="5858016"/>
          </a:xfrm>
        </p:grpSpPr>
        <p:sp>
          <p:nvSpPr>
            <p:cNvPr id="209" name="Rectangle 64"/>
            <p:cNvSpPr/>
            <p:nvPr/>
          </p:nvSpPr>
          <p:spPr bwMode="auto">
            <a:xfrm>
              <a:off x="394637" y="876278"/>
              <a:ext cx="9104964" cy="56881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914400">
                <a:defRPr/>
              </a:pPr>
              <a:endParaRPr lang="en-US" sz="1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  <a:cs typeface="HY헤드라인M" pitchFamily="18" charset="-127"/>
              </a:endParaRPr>
            </a:p>
          </p:txBody>
        </p:sp>
        <p:sp>
          <p:nvSpPr>
            <p:cNvPr id="210" name="TextBox 58"/>
            <p:cNvSpPr txBox="1">
              <a:spLocks noChangeArrowheads="1"/>
            </p:cNvSpPr>
            <p:nvPr/>
          </p:nvSpPr>
          <p:spPr bwMode="auto">
            <a:xfrm>
              <a:off x="794716" y="706412"/>
              <a:ext cx="4467545" cy="33814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pPr defTabSz="914400">
                <a:defRPr/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항공</a:t>
              </a:r>
              <a:r>
                <a:rPr kumimoji="0" lang="en-US" altLang="ko-KR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/</a:t>
              </a:r>
              <a:r>
                <a:rPr kumimoji="0" lang="ko-KR" altLang="en-US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해상 통합 </a:t>
              </a:r>
              <a:r>
                <a:rPr kumimoji="0" lang="en-US" altLang="ko-KR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VISIBILITY </a:t>
              </a:r>
              <a:r>
                <a:rPr kumimoji="0" lang="ko-KR" altLang="en-US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확보를 위한 </a:t>
              </a:r>
              <a:r>
                <a:rPr kumimoji="0" lang="en-US" altLang="ko-KR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EDI </a:t>
              </a:r>
              <a:r>
                <a:rPr kumimoji="0" lang="ko-KR" altLang="en-US" sz="16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구축</a:t>
              </a:r>
              <a:endParaRPr kumimoji="0" lang="en-US" altLang="ko-KR" sz="16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endParaRPr>
            </a:p>
          </p:txBody>
        </p:sp>
      </p:grpSp>
      <p:sp>
        <p:nvSpPr>
          <p:cNvPr id="245" name="Line 2"/>
          <p:cNvSpPr>
            <a:spLocks noChangeShapeType="1"/>
          </p:cNvSpPr>
          <p:nvPr/>
        </p:nvSpPr>
        <p:spPr bwMode="auto">
          <a:xfrm>
            <a:off x="8062913" y="1819275"/>
            <a:ext cx="34925" cy="2590800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46" name="Line 2"/>
          <p:cNvSpPr>
            <a:spLocks noChangeShapeType="1"/>
          </p:cNvSpPr>
          <p:nvPr/>
        </p:nvSpPr>
        <p:spPr bwMode="auto">
          <a:xfrm flipH="1">
            <a:off x="1833563" y="1855788"/>
            <a:ext cx="0" cy="2589212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47" name="Line 2"/>
          <p:cNvSpPr>
            <a:spLocks noChangeShapeType="1"/>
          </p:cNvSpPr>
          <p:nvPr/>
        </p:nvSpPr>
        <p:spPr bwMode="auto">
          <a:xfrm>
            <a:off x="3130550" y="1855788"/>
            <a:ext cx="0" cy="2589212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48" name="Line 2"/>
          <p:cNvSpPr>
            <a:spLocks noChangeShapeType="1"/>
          </p:cNvSpPr>
          <p:nvPr/>
        </p:nvSpPr>
        <p:spPr bwMode="auto">
          <a:xfrm flipH="1">
            <a:off x="4103688" y="1855788"/>
            <a:ext cx="0" cy="2589212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49" name="Line 2"/>
          <p:cNvSpPr>
            <a:spLocks noChangeShapeType="1"/>
          </p:cNvSpPr>
          <p:nvPr/>
        </p:nvSpPr>
        <p:spPr bwMode="auto">
          <a:xfrm flipH="1">
            <a:off x="5757863" y="1855788"/>
            <a:ext cx="0" cy="2589212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51" name="Line 2"/>
          <p:cNvSpPr>
            <a:spLocks noChangeShapeType="1"/>
          </p:cNvSpPr>
          <p:nvPr/>
        </p:nvSpPr>
        <p:spPr bwMode="auto">
          <a:xfrm flipV="1">
            <a:off x="1582738" y="1654175"/>
            <a:ext cx="6875462" cy="0"/>
          </a:xfrm>
          <a:prstGeom prst="line">
            <a:avLst/>
          </a:prstGeom>
          <a:noFill/>
          <a:ln w="38100" cap="rnd">
            <a:solidFill>
              <a:srgbClr val="C0C0C0"/>
            </a:solidFill>
            <a:prstDash val="sysDot"/>
            <a:round/>
            <a:headEnd/>
            <a:tailEnd type="triangle" w="med" len="med"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grpSp>
        <p:nvGrpSpPr>
          <p:cNvPr id="4" name="Group 145"/>
          <p:cNvGrpSpPr>
            <a:grpSpLocks/>
          </p:cNvGrpSpPr>
          <p:nvPr/>
        </p:nvGrpSpPr>
        <p:grpSpPr bwMode="auto">
          <a:xfrm>
            <a:off x="8521700" y="1192213"/>
            <a:ext cx="914400" cy="909637"/>
            <a:chOff x="1224" y="2228"/>
            <a:chExt cx="624" cy="624"/>
          </a:xfrm>
        </p:grpSpPr>
        <p:pic>
          <p:nvPicPr>
            <p:cNvPr id="253" name="Picture 179" descr="workstation"/>
            <p:cNvPicPr>
              <a:picLocks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2228"/>
              <a:ext cx="624" cy="62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7870" name="Oval 180"/>
            <p:cNvSpPr>
              <a:spLocks noChangeArrowheads="1"/>
            </p:cNvSpPr>
            <p:nvPr/>
          </p:nvSpPr>
          <p:spPr bwMode="auto">
            <a:xfrm>
              <a:off x="1277" y="2253"/>
              <a:ext cx="519" cy="53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27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 defTabSz="914400"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FontTx/>
                <a:buChar char="•"/>
              </a:pPr>
              <a:endParaRPr kumimoji="0" lang="ko-KR" altLang="en-US" sz="9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endParaRPr>
            </a:p>
          </p:txBody>
        </p:sp>
        <p:pic>
          <p:nvPicPr>
            <p:cNvPr id="255" name="Picture 46" descr="Factory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2341"/>
              <a:ext cx="431" cy="31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sp>
        <p:nvSpPr>
          <p:cNvPr id="271" name="Text Box 73"/>
          <p:cNvSpPr txBox="1">
            <a:spLocks noChangeArrowheads="1"/>
          </p:cNvSpPr>
          <p:nvPr/>
        </p:nvSpPr>
        <p:spPr bwMode="auto">
          <a:xfrm>
            <a:off x="1401763" y="1154113"/>
            <a:ext cx="865187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BOOKING</a:t>
            </a:r>
          </a:p>
        </p:txBody>
      </p:sp>
      <p:sp>
        <p:nvSpPr>
          <p:cNvPr id="272" name="Text Box 73"/>
          <p:cNvSpPr txBox="1">
            <a:spLocks noChangeArrowheads="1"/>
          </p:cNvSpPr>
          <p:nvPr/>
        </p:nvSpPr>
        <p:spPr bwMode="auto">
          <a:xfrm>
            <a:off x="2625725" y="1163638"/>
            <a:ext cx="1008063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ORIGIN</a:t>
            </a: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 </a:t>
            </a: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출발</a:t>
            </a:r>
          </a:p>
        </p:txBody>
      </p:sp>
      <p:sp>
        <p:nvSpPr>
          <p:cNvPr id="27660" name="Text Box 73"/>
          <p:cNvSpPr txBox="1">
            <a:spLocks noChangeArrowheads="1"/>
          </p:cNvSpPr>
          <p:nvPr/>
        </p:nvSpPr>
        <p:spPr bwMode="auto">
          <a:xfrm>
            <a:off x="3632200" y="1163638"/>
            <a:ext cx="1404938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0288"/>
            <a:r>
              <a:rPr kumimoji="0" lang="en-US" altLang="ko-KR" sz="9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DESTINATION PORT</a:t>
            </a:r>
            <a:r>
              <a:rPr kumimoji="0" lang="ko-KR" altLang="en-US" sz="9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도착</a:t>
            </a:r>
          </a:p>
        </p:txBody>
      </p:sp>
      <p:sp>
        <p:nvSpPr>
          <p:cNvPr id="274" name="Text Box 73"/>
          <p:cNvSpPr txBox="1">
            <a:spLocks noChangeArrowheads="1"/>
          </p:cNvSpPr>
          <p:nvPr/>
        </p:nvSpPr>
        <p:spPr bwMode="auto">
          <a:xfrm>
            <a:off x="5254625" y="1154113"/>
            <a:ext cx="1096963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DEST. YARD / WH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75" name="Text Box 73"/>
          <p:cNvSpPr txBox="1">
            <a:spLocks noChangeArrowheads="1"/>
          </p:cNvSpPr>
          <p:nvPr/>
        </p:nvSpPr>
        <p:spPr bwMode="auto">
          <a:xfrm>
            <a:off x="7556500" y="1154113"/>
            <a:ext cx="973138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DELIVERY</a:t>
            </a:r>
          </a:p>
        </p:txBody>
      </p:sp>
      <p:sp>
        <p:nvSpPr>
          <p:cNvPr id="276" name="Text Box 66"/>
          <p:cNvSpPr txBox="1">
            <a:spLocks noChangeArrowheads="1"/>
          </p:cNvSpPr>
          <p:nvPr/>
        </p:nvSpPr>
        <p:spPr bwMode="auto">
          <a:xfrm>
            <a:off x="1871663" y="1882775"/>
            <a:ext cx="1077912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예상 스케줄 통보</a:t>
            </a:r>
            <a:endParaRPr kumimoji="0" lang="ko-KR" altLang="en-US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77" name="Text Box 66"/>
          <p:cNvSpPr txBox="1">
            <a:spLocks noChangeArrowheads="1"/>
          </p:cNvSpPr>
          <p:nvPr/>
        </p:nvSpPr>
        <p:spPr bwMode="auto">
          <a:xfrm>
            <a:off x="3092450" y="1882775"/>
            <a:ext cx="126047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출발 시간 확인</a:t>
            </a:r>
            <a:endParaRPr kumimoji="0" lang="en-US" altLang="ko-KR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78" name="Text Box 66"/>
          <p:cNvSpPr txBox="1">
            <a:spLocks noChangeArrowheads="1"/>
          </p:cNvSpPr>
          <p:nvPr/>
        </p:nvSpPr>
        <p:spPr bwMode="auto">
          <a:xfrm>
            <a:off x="4065588" y="1882775"/>
            <a:ext cx="126047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도착 시간 확인</a:t>
            </a:r>
            <a:endParaRPr kumimoji="0" lang="en-US" altLang="ko-KR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79" name="Text Box 66"/>
          <p:cNvSpPr txBox="1">
            <a:spLocks noChangeArrowheads="1"/>
          </p:cNvSpPr>
          <p:nvPr/>
        </p:nvSpPr>
        <p:spPr bwMode="auto">
          <a:xfrm>
            <a:off x="7729538" y="1882775"/>
            <a:ext cx="126047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최종 도착 통보</a:t>
            </a:r>
            <a:endParaRPr kumimoji="0" lang="ko-KR" altLang="en-US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80" name="Text Box 66"/>
          <p:cNvSpPr txBox="1">
            <a:spLocks noChangeArrowheads="1"/>
          </p:cNvSpPr>
          <p:nvPr/>
        </p:nvSpPr>
        <p:spPr bwMode="auto">
          <a:xfrm>
            <a:off x="5721350" y="1882775"/>
            <a:ext cx="126047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INVENTORY </a:t>
            </a: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리포트</a:t>
            </a:r>
            <a:endParaRPr kumimoji="0" lang="ko-KR" altLang="en-US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81" name="Rectangle 174"/>
          <p:cNvSpPr>
            <a:spLocks noChangeArrowheads="1"/>
          </p:cNvSpPr>
          <p:nvPr/>
        </p:nvSpPr>
        <p:spPr bwMode="auto">
          <a:xfrm>
            <a:off x="1677988" y="2222500"/>
            <a:ext cx="7589837" cy="1098550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40612" tIns="40612" rIns="40612" bIns="40612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82" name="Rectangle 175"/>
          <p:cNvSpPr>
            <a:spLocks noChangeArrowheads="1"/>
          </p:cNvSpPr>
          <p:nvPr/>
        </p:nvSpPr>
        <p:spPr bwMode="auto">
          <a:xfrm>
            <a:off x="606425" y="2222500"/>
            <a:ext cx="976313" cy="1098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lIns="40612" tIns="40612" rIns="40612" bIns="40612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kern="0" dirty="0">
                <a:solidFill>
                  <a:prstClr val="white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INET</a:t>
            </a:r>
          </a:p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kern="0" dirty="0">
                <a:solidFill>
                  <a:prstClr val="white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(ATC)</a:t>
            </a:r>
          </a:p>
        </p:txBody>
      </p:sp>
      <p:grpSp>
        <p:nvGrpSpPr>
          <p:cNvPr id="5" name="Group 310"/>
          <p:cNvGrpSpPr>
            <a:grpSpLocks/>
          </p:cNvGrpSpPr>
          <p:nvPr/>
        </p:nvGrpSpPr>
        <p:grpSpPr bwMode="auto">
          <a:xfrm>
            <a:off x="554038" y="1192213"/>
            <a:ext cx="914400" cy="909637"/>
            <a:chOff x="3923" y="2954"/>
            <a:chExt cx="624" cy="624"/>
          </a:xfrm>
        </p:grpSpPr>
        <p:pic>
          <p:nvPicPr>
            <p:cNvPr id="292" name="Picture 179" descr="workstation"/>
            <p:cNvPicPr>
              <a:picLocks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" y="2954"/>
              <a:ext cx="624" cy="62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93" name="Oval 180"/>
            <p:cNvSpPr>
              <a:spLocks noChangeArrowheads="1"/>
            </p:cNvSpPr>
            <p:nvPr/>
          </p:nvSpPr>
          <p:spPr bwMode="auto">
            <a:xfrm>
              <a:off x="3976" y="2979"/>
              <a:ext cx="519" cy="53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27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 defTabSz="1031547" fontAlgn="auto">
                <a:lnSpc>
                  <a:spcPct val="95000"/>
                </a:lnSpc>
                <a:spcBef>
                  <a:spcPts val="0"/>
                </a:spcBef>
                <a:spcAft>
                  <a:spcPct val="35000"/>
                </a:spcAft>
                <a:buFontTx/>
                <a:buChar char="•"/>
                <a:defRPr/>
              </a:pPr>
              <a:endPara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endParaRPr>
            </a:p>
          </p:txBody>
        </p:sp>
        <p:grpSp>
          <p:nvGrpSpPr>
            <p:cNvPr id="6" name="Group 313"/>
            <p:cNvGrpSpPr>
              <a:grpSpLocks/>
            </p:cNvGrpSpPr>
            <p:nvPr/>
          </p:nvGrpSpPr>
          <p:grpSpPr bwMode="auto">
            <a:xfrm>
              <a:off x="4014" y="3045"/>
              <a:ext cx="431" cy="318"/>
              <a:chOff x="584" y="2260"/>
              <a:chExt cx="582" cy="199"/>
            </a:xfrm>
          </p:grpSpPr>
          <p:sp>
            <p:nvSpPr>
              <p:cNvPr id="295" name="Rectangle 314"/>
              <p:cNvSpPr>
                <a:spLocks noChangeArrowheads="1"/>
              </p:cNvSpPr>
              <p:nvPr/>
            </p:nvSpPr>
            <p:spPr bwMode="auto">
              <a:xfrm>
                <a:off x="815" y="2417"/>
                <a:ext cx="0" cy="10"/>
              </a:xfrm>
              <a:prstGeom prst="rect">
                <a:avLst/>
              </a:prstGeom>
              <a:solidFill>
                <a:srgbClr val="F9F9F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 defTabSz="1031547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 altLang="ko-KR" sz="900" kern="0" dirty="0">
                  <a:solidFill>
                    <a:sysClr val="windowText" lastClr="000000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endParaRPr>
              </a:p>
            </p:txBody>
          </p:sp>
          <p:grpSp>
            <p:nvGrpSpPr>
              <p:cNvPr id="7" name="Group 315"/>
              <p:cNvGrpSpPr>
                <a:grpSpLocks/>
              </p:cNvGrpSpPr>
              <p:nvPr/>
            </p:nvGrpSpPr>
            <p:grpSpPr bwMode="auto">
              <a:xfrm>
                <a:off x="584" y="2260"/>
                <a:ext cx="439" cy="199"/>
                <a:chOff x="584" y="2260"/>
                <a:chExt cx="439" cy="199"/>
              </a:xfrm>
            </p:grpSpPr>
            <p:sp>
              <p:nvSpPr>
                <p:cNvPr id="398" name="Freeform 316"/>
                <p:cNvSpPr>
                  <a:spLocks/>
                </p:cNvSpPr>
                <p:nvPr/>
              </p:nvSpPr>
              <p:spPr bwMode="auto">
                <a:xfrm>
                  <a:off x="584" y="2303"/>
                  <a:ext cx="439" cy="157"/>
                </a:xfrm>
                <a:custGeom>
                  <a:avLst/>
                  <a:gdLst>
                    <a:gd name="T0" fmla="*/ 439 w 439"/>
                    <a:gd name="T1" fmla="*/ 0 h 157"/>
                    <a:gd name="T2" fmla="*/ 439 w 439"/>
                    <a:gd name="T3" fmla="*/ 157 h 157"/>
                    <a:gd name="T4" fmla="*/ 22 w 439"/>
                    <a:gd name="T5" fmla="*/ 157 h 157"/>
                    <a:gd name="T6" fmla="*/ 22 w 439"/>
                    <a:gd name="T7" fmla="*/ 136 h 157"/>
                    <a:gd name="T8" fmla="*/ 11 w 439"/>
                    <a:gd name="T9" fmla="*/ 125 h 157"/>
                    <a:gd name="T10" fmla="*/ 11 w 439"/>
                    <a:gd name="T11" fmla="*/ 115 h 157"/>
                    <a:gd name="T12" fmla="*/ 0 w 439"/>
                    <a:gd name="T13" fmla="*/ 104 h 157"/>
                    <a:gd name="T14" fmla="*/ 439 w 439"/>
                    <a:gd name="T15" fmla="*/ 0 h 15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39"/>
                    <a:gd name="T25" fmla="*/ 0 h 157"/>
                    <a:gd name="T26" fmla="*/ 439 w 439"/>
                    <a:gd name="T27" fmla="*/ 157 h 15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39" h="157">
                      <a:moveTo>
                        <a:pt x="439" y="0"/>
                      </a:moveTo>
                      <a:lnTo>
                        <a:pt x="439" y="157"/>
                      </a:lnTo>
                      <a:lnTo>
                        <a:pt x="22" y="157"/>
                      </a:lnTo>
                      <a:lnTo>
                        <a:pt x="22" y="136"/>
                      </a:lnTo>
                      <a:lnTo>
                        <a:pt x="11" y="125"/>
                      </a:lnTo>
                      <a:lnTo>
                        <a:pt x="11" y="115"/>
                      </a:lnTo>
                      <a:lnTo>
                        <a:pt x="0" y="104"/>
                      </a:lnTo>
                      <a:lnTo>
                        <a:pt x="43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grpSp>
              <p:nvGrpSpPr>
                <p:cNvPr id="8" name="Group 317"/>
                <p:cNvGrpSpPr>
                  <a:grpSpLocks/>
                </p:cNvGrpSpPr>
                <p:nvPr/>
              </p:nvGrpSpPr>
              <p:grpSpPr bwMode="auto">
                <a:xfrm>
                  <a:off x="617" y="2427"/>
                  <a:ext cx="34" cy="11"/>
                  <a:chOff x="617" y="2427"/>
                  <a:chExt cx="34" cy="11"/>
                </a:xfrm>
              </p:grpSpPr>
              <p:sp>
                <p:nvSpPr>
                  <p:cNvPr id="424" name="Oval 318"/>
                  <p:cNvSpPr>
                    <a:spLocks noChangeArrowheads="1"/>
                  </p:cNvSpPr>
                  <p:nvPr/>
                </p:nvSpPr>
                <p:spPr bwMode="auto">
                  <a:xfrm>
                    <a:off x="650" y="2427"/>
                    <a:ext cx="1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5" name="Oval 319"/>
                  <p:cNvSpPr>
                    <a:spLocks noChangeArrowheads="1"/>
                  </p:cNvSpPr>
                  <p:nvPr/>
                </p:nvSpPr>
                <p:spPr bwMode="auto">
                  <a:xfrm>
                    <a:off x="641" y="2427"/>
                    <a:ext cx="0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6" name="Oval 320"/>
                  <p:cNvSpPr>
                    <a:spLocks noChangeArrowheads="1"/>
                  </p:cNvSpPr>
                  <p:nvPr/>
                </p:nvSpPr>
                <p:spPr bwMode="auto">
                  <a:xfrm>
                    <a:off x="641" y="2427"/>
                    <a:ext cx="0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7" name="Oval 321"/>
                  <p:cNvSpPr>
                    <a:spLocks noChangeArrowheads="1"/>
                  </p:cNvSpPr>
                  <p:nvPr/>
                </p:nvSpPr>
                <p:spPr bwMode="auto">
                  <a:xfrm>
                    <a:off x="628" y="2427"/>
                    <a:ext cx="1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8" name="Oval 322"/>
                  <p:cNvSpPr>
                    <a:spLocks noChangeArrowheads="1"/>
                  </p:cNvSpPr>
                  <p:nvPr/>
                </p:nvSpPr>
                <p:spPr bwMode="auto">
                  <a:xfrm>
                    <a:off x="628" y="2427"/>
                    <a:ext cx="1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9" name="Oval 323"/>
                  <p:cNvSpPr>
                    <a:spLocks noChangeArrowheads="1"/>
                  </p:cNvSpPr>
                  <p:nvPr/>
                </p:nvSpPr>
                <p:spPr bwMode="auto">
                  <a:xfrm>
                    <a:off x="619" y="2427"/>
                    <a:ext cx="9" cy="11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</p:grpSp>
            <p:grpSp>
              <p:nvGrpSpPr>
                <p:cNvPr id="9" name="Group 324"/>
                <p:cNvGrpSpPr>
                  <a:grpSpLocks/>
                </p:cNvGrpSpPr>
                <p:nvPr/>
              </p:nvGrpSpPr>
              <p:grpSpPr bwMode="auto">
                <a:xfrm>
                  <a:off x="683" y="2417"/>
                  <a:ext cx="44" cy="21"/>
                  <a:chOff x="683" y="2417"/>
                  <a:chExt cx="44" cy="21"/>
                </a:xfrm>
              </p:grpSpPr>
              <p:sp>
                <p:nvSpPr>
                  <p:cNvPr id="417" name="Freeform 325"/>
                  <p:cNvSpPr>
                    <a:spLocks/>
                  </p:cNvSpPr>
                  <p:nvPr/>
                </p:nvSpPr>
                <p:spPr bwMode="auto">
                  <a:xfrm>
                    <a:off x="717" y="2417"/>
                    <a:ext cx="10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0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8" name="Freeform 326"/>
                  <p:cNvSpPr>
                    <a:spLocks/>
                  </p:cNvSpPr>
                  <p:nvPr/>
                </p:nvSpPr>
                <p:spPr bwMode="auto">
                  <a:xfrm>
                    <a:off x="717" y="2417"/>
                    <a:ext cx="0" cy="21"/>
                  </a:xfrm>
                  <a:custGeom>
                    <a:avLst/>
                    <a:gdLst>
                      <a:gd name="T0" fmla="*/ 0 w 1"/>
                      <a:gd name="T1" fmla="*/ 0 h 21"/>
                      <a:gd name="T2" fmla="*/ 0 w 1"/>
                      <a:gd name="T3" fmla="*/ 21 h 21"/>
                      <a:gd name="T4" fmla="*/ 0 w 1"/>
                      <a:gd name="T5" fmla="*/ 21 h 21"/>
                      <a:gd name="T6" fmla="*/ 0 w 1"/>
                      <a:gd name="T7" fmla="*/ 10 h 21"/>
                      <a:gd name="T8" fmla="*/ 0 w 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"/>
                      <a:gd name="T16" fmla="*/ 0 h 21"/>
                      <a:gd name="T17" fmla="*/ 1 w 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0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9" name="Freeform 327"/>
                  <p:cNvSpPr>
                    <a:spLocks/>
                  </p:cNvSpPr>
                  <p:nvPr/>
                </p:nvSpPr>
                <p:spPr bwMode="auto">
                  <a:xfrm>
                    <a:off x="705" y="2417"/>
                    <a:ext cx="12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0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0" name="Freeform 328"/>
                  <p:cNvSpPr>
                    <a:spLocks/>
                  </p:cNvSpPr>
                  <p:nvPr/>
                </p:nvSpPr>
                <p:spPr bwMode="auto">
                  <a:xfrm>
                    <a:off x="695" y="2417"/>
                    <a:ext cx="10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0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1" name="Freeform 329"/>
                  <p:cNvSpPr>
                    <a:spLocks/>
                  </p:cNvSpPr>
                  <p:nvPr/>
                </p:nvSpPr>
                <p:spPr bwMode="auto">
                  <a:xfrm>
                    <a:off x="695" y="2417"/>
                    <a:ext cx="0" cy="21"/>
                  </a:xfrm>
                  <a:custGeom>
                    <a:avLst/>
                    <a:gdLst>
                      <a:gd name="T0" fmla="*/ 0 w 1"/>
                      <a:gd name="T1" fmla="*/ 0 h 21"/>
                      <a:gd name="T2" fmla="*/ 0 w 1"/>
                      <a:gd name="T3" fmla="*/ 21 h 21"/>
                      <a:gd name="T4" fmla="*/ 0 w 1"/>
                      <a:gd name="T5" fmla="*/ 21 h 21"/>
                      <a:gd name="T6" fmla="*/ 0 w 1"/>
                      <a:gd name="T7" fmla="*/ 10 h 21"/>
                      <a:gd name="T8" fmla="*/ 0 w 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"/>
                      <a:gd name="T16" fmla="*/ 0 h 21"/>
                      <a:gd name="T17" fmla="*/ 1 w 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0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2" name="Freeform 330"/>
                  <p:cNvSpPr>
                    <a:spLocks/>
                  </p:cNvSpPr>
                  <p:nvPr/>
                </p:nvSpPr>
                <p:spPr bwMode="auto">
                  <a:xfrm>
                    <a:off x="683" y="2417"/>
                    <a:ext cx="12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0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23" name="Freeform 331"/>
                  <p:cNvSpPr>
                    <a:spLocks/>
                  </p:cNvSpPr>
                  <p:nvPr/>
                </p:nvSpPr>
                <p:spPr bwMode="auto">
                  <a:xfrm>
                    <a:off x="683" y="2417"/>
                    <a:ext cx="1" cy="21"/>
                  </a:xfrm>
                  <a:custGeom>
                    <a:avLst/>
                    <a:gdLst>
                      <a:gd name="T0" fmla="*/ 0 w 1"/>
                      <a:gd name="T1" fmla="*/ 0 h 21"/>
                      <a:gd name="T2" fmla="*/ 0 w 1"/>
                      <a:gd name="T3" fmla="*/ 21 h 21"/>
                      <a:gd name="T4" fmla="*/ 0 w 1"/>
                      <a:gd name="T5" fmla="*/ 21 h 21"/>
                      <a:gd name="T6" fmla="*/ 0 w 1"/>
                      <a:gd name="T7" fmla="*/ 10 h 21"/>
                      <a:gd name="T8" fmla="*/ 0 w 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"/>
                      <a:gd name="T16" fmla="*/ 0 h 21"/>
                      <a:gd name="T17" fmla="*/ 1 w 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0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</p:grpSp>
            <p:grpSp>
              <p:nvGrpSpPr>
                <p:cNvPr id="10" name="Group 332"/>
                <p:cNvGrpSpPr>
                  <a:grpSpLocks/>
                </p:cNvGrpSpPr>
                <p:nvPr/>
              </p:nvGrpSpPr>
              <p:grpSpPr bwMode="auto">
                <a:xfrm>
                  <a:off x="771" y="2406"/>
                  <a:ext cx="66" cy="21"/>
                  <a:chOff x="771" y="2406"/>
                  <a:chExt cx="66" cy="21"/>
                </a:xfrm>
              </p:grpSpPr>
              <p:sp>
                <p:nvSpPr>
                  <p:cNvPr id="411" name="Rectangle 333"/>
                  <p:cNvSpPr>
                    <a:spLocks noChangeArrowheads="1"/>
                  </p:cNvSpPr>
                  <p:nvPr/>
                </p:nvSpPr>
                <p:spPr bwMode="auto">
                  <a:xfrm>
                    <a:off x="827" y="2406"/>
                    <a:ext cx="10" cy="2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2" name="Rectangle 334"/>
                  <p:cNvSpPr>
                    <a:spLocks noChangeArrowheads="1"/>
                  </p:cNvSpPr>
                  <p:nvPr/>
                </p:nvSpPr>
                <p:spPr bwMode="auto">
                  <a:xfrm>
                    <a:off x="815" y="2406"/>
                    <a:ext cx="12" cy="2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3" name="Freeform 335"/>
                  <p:cNvSpPr>
                    <a:spLocks/>
                  </p:cNvSpPr>
                  <p:nvPr/>
                </p:nvSpPr>
                <p:spPr bwMode="auto">
                  <a:xfrm>
                    <a:off x="805" y="2406"/>
                    <a:ext cx="10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1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4" name="Freeform 336"/>
                  <p:cNvSpPr>
                    <a:spLocks/>
                  </p:cNvSpPr>
                  <p:nvPr/>
                </p:nvSpPr>
                <p:spPr bwMode="auto">
                  <a:xfrm>
                    <a:off x="793" y="2406"/>
                    <a:ext cx="12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1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5" name="Freeform 337"/>
                  <p:cNvSpPr>
                    <a:spLocks/>
                  </p:cNvSpPr>
                  <p:nvPr/>
                </p:nvSpPr>
                <p:spPr bwMode="auto">
                  <a:xfrm>
                    <a:off x="783" y="2406"/>
                    <a:ext cx="10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1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6" name="Freeform 338"/>
                  <p:cNvSpPr>
                    <a:spLocks/>
                  </p:cNvSpPr>
                  <p:nvPr/>
                </p:nvSpPr>
                <p:spPr bwMode="auto">
                  <a:xfrm>
                    <a:off x="771" y="2406"/>
                    <a:ext cx="12" cy="21"/>
                  </a:xfrm>
                  <a:custGeom>
                    <a:avLst/>
                    <a:gdLst>
                      <a:gd name="T0" fmla="*/ 0 w 11"/>
                      <a:gd name="T1" fmla="*/ 0 h 21"/>
                      <a:gd name="T2" fmla="*/ 0 w 11"/>
                      <a:gd name="T3" fmla="*/ 21 h 21"/>
                      <a:gd name="T4" fmla="*/ 11 w 11"/>
                      <a:gd name="T5" fmla="*/ 21 h 21"/>
                      <a:gd name="T6" fmla="*/ 11 w 11"/>
                      <a:gd name="T7" fmla="*/ 11 h 21"/>
                      <a:gd name="T8" fmla="*/ 0 w 1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"/>
                      <a:gd name="T16" fmla="*/ 0 h 21"/>
                      <a:gd name="T17" fmla="*/ 11 w 1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11" y="21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</p:grpSp>
            <p:grpSp>
              <p:nvGrpSpPr>
                <p:cNvPr id="11" name="Group 339"/>
                <p:cNvGrpSpPr>
                  <a:grpSpLocks/>
                </p:cNvGrpSpPr>
                <p:nvPr/>
              </p:nvGrpSpPr>
              <p:grpSpPr bwMode="auto">
                <a:xfrm>
                  <a:off x="925" y="2385"/>
                  <a:ext cx="77" cy="32"/>
                  <a:chOff x="925" y="2385"/>
                  <a:chExt cx="77" cy="32"/>
                </a:xfrm>
              </p:grpSpPr>
              <p:sp>
                <p:nvSpPr>
                  <p:cNvPr id="406" name="Freeform 340"/>
                  <p:cNvSpPr>
                    <a:spLocks/>
                  </p:cNvSpPr>
                  <p:nvPr/>
                </p:nvSpPr>
                <p:spPr bwMode="auto">
                  <a:xfrm>
                    <a:off x="1001" y="2385"/>
                    <a:ext cx="1" cy="21"/>
                  </a:xfrm>
                  <a:custGeom>
                    <a:avLst/>
                    <a:gdLst>
                      <a:gd name="T0" fmla="*/ 0 w 1"/>
                      <a:gd name="T1" fmla="*/ 0 h 21"/>
                      <a:gd name="T2" fmla="*/ 0 w 1"/>
                      <a:gd name="T3" fmla="*/ 21 h 21"/>
                      <a:gd name="T4" fmla="*/ 0 w 1"/>
                      <a:gd name="T5" fmla="*/ 21 h 21"/>
                      <a:gd name="T6" fmla="*/ 0 w 1"/>
                      <a:gd name="T7" fmla="*/ 11 h 21"/>
                      <a:gd name="T8" fmla="*/ 0 w 1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"/>
                      <a:gd name="T16" fmla="*/ 0 h 21"/>
                      <a:gd name="T17" fmla="*/ 1 w 1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" h="21">
                        <a:moveTo>
                          <a:pt x="0" y="0"/>
                        </a:moveTo>
                        <a:lnTo>
                          <a:pt x="0" y="21"/>
                        </a:lnTo>
                        <a:lnTo>
                          <a:pt x="0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07" name="Rectangle 341"/>
                  <p:cNvSpPr>
                    <a:spLocks noChangeArrowheads="1"/>
                  </p:cNvSpPr>
                  <p:nvPr/>
                </p:nvSpPr>
                <p:spPr bwMode="auto">
                  <a:xfrm>
                    <a:off x="980" y="2396"/>
                    <a:ext cx="0" cy="10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08" name="Rectangle 342"/>
                  <p:cNvSpPr>
                    <a:spLocks noChangeArrowheads="1"/>
                  </p:cNvSpPr>
                  <p:nvPr/>
                </p:nvSpPr>
                <p:spPr bwMode="auto">
                  <a:xfrm>
                    <a:off x="958" y="2396"/>
                    <a:ext cx="10" cy="2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09" name="Rectangle 343"/>
                  <p:cNvSpPr>
                    <a:spLocks noChangeArrowheads="1"/>
                  </p:cNvSpPr>
                  <p:nvPr/>
                </p:nvSpPr>
                <p:spPr bwMode="auto">
                  <a:xfrm>
                    <a:off x="937" y="2396"/>
                    <a:ext cx="10" cy="2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  <p:sp>
                <p:nvSpPr>
                  <p:cNvPr id="410" name="Rectangle 344"/>
                  <p:cNvSpPr>
                    <a:spLocks noChangeArrowheads="1"/>
                  </p:cNvSpPr>
                  <p:nvPr/>
                </p:nvSpPr>
                <p:spPr bwMode="auto">
                  <a:xfrm>
                    <a:off x="925" y="2396"/>
                    <a:ext cx="0" cy="2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defTabSz="1031547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en-US" altLang="ko-KR" sz="900" kern="0" dirty="0">
                      <a:solidFill>
                        <a:sysClr val="windowText" lastClr="000000"/>
                      </a:solidFill>
                      <a:latin typeface="HYHeadLine-Medium" panose="020B0600000101010101" charset="-127"/>
                      <a:ea typeface="HYHeadLine-Medium" panose="020B0600000101010101" charset="-127"/>
                      <a:cs typeface="Arial" charset="0"/>
                    </a:endParaRPr>
                  </a:p>
                </p:txBody>
              </p:sp>
            </p:grpSp>
            <p:sp>
              <p:nvSpPr>
                <p:cNvPr id="403" name="Freeform 345"/>
                <p:cNvSpPr>
                  <a:spLocks/>
                </p:cNvSpPr>
                <p:nvPr/>
              </p:nvSpPr>
              <p:spPr bwMode="auto">
                <a:xfrm>
                  <a:off x="606" y="2406"/>
                  <a:ext cx="417" cy="53"/>
                </a:xfrm>
                <a:custGeom>
                  <a:avLst/>
                  <a:gdLst>
                    <a:gd name="T0" fmla="*/ 417 w 417"/>
                    <a:gd name="T1" fmla="*/ 21 h 53"/>
                    <a:gd name="T2" fmla="*/ 417 w 417"/>
                    <a:gd name="T3" fmla="*/ 0 h 53"/>
                    <a:gd name="T4" fmla="*/ 0 w 417"/>
                    <a:gd name="T5" fmla="*/ 32 h 53"/>
                    <a:gd name="T6" fmla="*/ 0 w 417"/>
                    <a:gd name="T7" fmla="*/ 53 h 53"/>
                    <a:gd name="T8" fmla="*/ 417 w 417"/>
                    <a:gd name="T9" fmla="*/ 21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17"/>
                    <a:gd name="T16" fmla="*/ 0 h 53"/>
                    <a:gd name="T17" fmla="*/ 417 w 417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17" h="53">
                      <a:moveTo>
                        <a:pt x="417" y="21"/>
                      </a:moveTo>
                      <a:lnTo>
                        <a:pt x="417" y="0"/>
                      </a:lnTo>
                      <a:lnTo>
                        <a:pt x="0" y="32"/>
                      </a:lnTo>
                      <a:lnTo>
                        <a:pt x="0" y="53"/>
                      </a:lnTo>
                      <a:lnTo>
                        <a:pt x="417" y="21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sp>
              <p:nvSpPr>
                <p:cNvPr id="404" name="Freeform 346"/>
                <p:cNvSpPr>
                  <a:spLocks/>
                </p:cNvSpPr>
                <p:nvPr/>
              </p:nvSpPr>
              <p:spPr bwMode="auto">
                <a:xfrm>
                  <a:off x="596" y="2354"/>
                  <a:ext cx="427" cy="73"/>
                </a:xfrm>
                <a:custGeom>
                  <a:avLst/>
                  <a:gdLst>
                    <a:gd name="T0" fmla="*/ 428 w 428"/>
                    <a:gd name="T1" fmla="*/ 21 h 73"/>
                    <a:gd name="T2" fmla="*/ 428 w 428"/>
                    <a:gd name="T3" fmla="*/ 0 h 73"/>
                    <a:gd name="T4" fmla="*/ 0 w 428"/>
                    <a:gd name="T5" fmla="*/ 73 h 73"/>
                    <a:gd name="T6" fmla="*/ 0 w 428"/>
                    <a:gd name="T7" fmla="*/ 73 h 73"/>
                    <a:gd name="T8" fmla="*/ 428 w 428"/>
                    <a:gd name="T9" fmla="*/ 21 h 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8"/>
                    <a:gd name="T16" fmla="*/ 0 h 73"/>
                    <a:gd name="T17" fmla="*/ 428 w 428"/>
                    <a:gd name="T18" fmla="*/ 73 h 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8" h="73">
                      <a:moveTo>
                        <a:pt x="428" y="21"/>
                      </a:moveTo>
                      <a:lnTo>
                        <a:pt x="428" y="0"/>
                      </a:lnTo>
                      <a:lnTo>
                        <a:pt x="0" y="73"/>
                      </a:lnTo>
                      <a:lnTo>
                        <a:pt x="428" y="21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sp>
              <p:nvSpPr>
                <p:cNvPr id="405" name="Freeform 347"/>
                <p:cNvSpPr>
                  <a:spLocks/>
                </p:cNvSpPr>
                <p:nvPr/>
              </p:nvSpPr>
              <p:spPr bwMode="auto">
                <a:xfrm>
                  <a:off x="584" y="2260"/>
                  <a:ext cx="439" cy="146"/>
                </a:xfrm>
                <a:custGeom>
                  <a:avLst/>
                  <a:gdLst>
                    <a:gd name="T0" fmla="*/ 439 w 439"/>
                    <a:gd name="T1" fmla="*/ 52 h 146"/>
                    <a:gd name="T2" fmla="*/ 439 w 439"/>
                    <a:gd name="T3" fmla="*/ 0 h 146"/>
                    <a:gd name="T4" fmla="*/ 0 w 439"/>
                    <a:gd name="T5" fmla="*/ 136 h 146"/>
                    <a:gd name="T6" fmla="*/ 0 w 439"/>
                    <a:gd name="T7" fmla="*/ 146 h 146"/>
                    <a:gd name="T8" fmla="*/ 439 w 439"/>
                    <a:gd name="T9" fmla="*/ 52 h 1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39"/>
                    <a:gd name="T16" fmla="*/ 0 h 146"/>
                    <a:gd name="T17" fmla="*/ 439 w 439"/>
                    <a:gd name="T18" fmla="*/ 146 h 14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39" h="146">
                      <a:moveTo>
                        <a:pt x="439" y="52"/>
                      </a:moveTo>
                      <a:lnTo>
                        <a:pt x="439" y="0"/>
                      </a:lnTo>
                      <a:lnTo>
                        <a:pt x="0" y="136"/>
                      </a:lnTo>
                      <a:lnTo>
                        <a:pt x="0" y="146"/>
                      </a:lnTo>
                      <a:lnTo>
                        <a:pt x="439" y="52"/>
                      </a:lnTo>
                      <a:close/>
                    </a:path>
                  </a:pathLst>
                </a:custGeom>
                <a:solidFill>
                  <a:srgbClr val="9F9F9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</p:grpSp>
          <p:grpSp>
            <p:nvGrpSpPr>
              <p:cNvPr id="12" name="Group 348"/>
              <p:cNvGrpSpPr>
                <a:grpSpLocks/>
              </p:cNvGrpSpPr>
              <p:nvPr/>
            </p:nvGrpSpPr>
            <p:grpSpPr bwMode="auto">
              <a:xfrm>
                <a:off x="1023" y="2260"/>
                <a:ext cx="143" cy="199"/>
                <a:chOff x="1023" y="2260"/>
                <a:chExt cx="143" cy="199"/>
              </a:xfrm>
            </p:grpSpPr>
            <p:sp>
              <p:nvSpPr>
                <p:cNvPr id="298" name="Freeform 349"/>
                <p:cNvSpPr>
                  <a:spLocks/>
                </p:cNvSpPr>
                <p:nvPr/>
              </p:nvSpPr>
              <p:spPr bwMode="auto">
                <a:xfrm>
                  <a:off x="1023" y="2438"/>
                  <a:ext cx="110" cy="21"/>
                </a:xfrm>
                <a:custGeom>
                  <a:avLst/>
                  <a:gdLst>
                    <a:gd name="T0" fmla="*/ 0 w 110"/>
                    <a:gd name="T1" fmla="*/ 0 h 21"/>
                    <a:gd name="T2" fmla="*/ 110 w 110"/>
                    <a:gd name="T3" fmla="*/ 10 h 21"/>
                    <a:gd name="T4" fmla="*/ 110 w 110"/>
                    <a:gd name="T5" fmla="*/ 21 h 21"/>
                    <a:gd name="T6" fmla="*/ 0 w 110"/>
                    <a:gd name="T7" fmla="*/ 21 h 21"/>
                    <a:gd name="T8" fmla="*/ 0 w 110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21"/>
                    <a:gd name="T17" fmla="*/ 110 w 110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21">
                      <a:moveTo>
                        <a:pt x="0" y="0"/>
                      </a:moveTo>
                      <a:lnTo>
                        <a:pt x="110" y="10"/>
                      </a:lnTo>
                      <a:lnTo>
                        <a:pt x="110" y="21"/>
                      </a:lnTo>
                      <a:lnTo>
                        <a:pt x="0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F5F5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sp>
              <p:nvSpPr>
                <p:cNvPr id="299" name="Freeform 350"/>
                <p:cNvSpPr>
                  <a:spLocks/>
                </p:cNvSpPr>
                <p:nvPr/>
              </p:nvSpPr>
              <p:spPr bwMode="auto">
                <a:xfrm>
                  <a:off x="1023" y="2312"/>
                  <a:ext cx="143" cy="136"/>
                </a:xfrm>
                <a:custGeom>
                  <a:avLst/>
                  <a:gdLst>
                    <a:gd name="T0" fmla="*/ 0 w 143"/>
                    <a:gd name="T1" fmla="*/ 0 h 136"/>
                    <a:gd name="T2" fmla="*/ 143 w 143"/>
                    <a:gd name="T3" fmla="*/ 73 h 136"/>
                    <a:gd name="T4" fmla="*/ 121 w 143"/>
                    <a:gd name="T5" fmla="*/ 73 h 136"/>
                    <a:gd name="T6" fmla="*/ 121 w 143"/>
                    <a:gd name="T7" fmla="*/ 94 h 136"/>
                    <a:gd name="T8" fmla="*/ 132 w 143"/>
                    <a:gd name="T9" fmla="*/ 105 h 136"/>
                    <a:gd name="T10" fmla="*/ 121 w 143"/>
                    <a:gd name="T11" fmla="*/ 105 h 136"/>
                    <a:gd name="T12" fmla="*/ 121 w 143"/>
                    <a:gd name="T13" fmla="*/ 136 h 136"/>
                    <a:gd name="T14" fmla="*/ 110 w 143"/>
                    <a:gd name="T15" fmla="*/ 136 h 136"/>
                    <a:gd name="T16" fmla="*/ 0 w 143"/>
                    <a:gd name="T17" fmla="*/ 136 h 136"/>
                    <a:gd name="T18" fmla="*/ 0 w 143"/>
                    <a:gd name="T19" fmla="*/ 0 h 1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43"/>
                    <a:gd name="T31" fmla="*/ 0 h 136"/>
                    <a:gd name="T32" fmla="*/ 143 w 143"/>
                    <a:gd name="T33" fmla="*/ 136 h 1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43" h="136">
                      <a:moveTo>
                        <a:pt x="0" y="0"/>
                      </a:moveTo>
                      <a:lnTo>
                        <a:pt x="143" y="73"/>
                      </a:lnTo>
                      <a:lnTo>
                        <a:pt x="121" y="73"/>
                      </a:lnTo>
                      <a:lnTo>
                        <a:pt x="121" y="94"/>
                      </a:lnTo>
                      <a:lnTo>
                        <a:pt x="132" y="105"/>
                      </a:lnTo>
                      <a:lnTo>
                        <a:pt x="121" y="105"/>
                      </a:lnTo>
                      <a:lnTo>
                        <a:pt x="121" y="136"/>
                      </a:lnTo>
                      <a:lnTo>
                        <a:pt x="110" y="136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sp>
              <p:nvSpPr>
                <p:cNvPr id="300" name="Freeform 351"/>
                <p:cNvSpPr>
                  <a:spLocks/>
                </p:cNvSpPr>
                <p:nvPr/>
              </p:nvSpPr>
              <p:spPr bwMode="auto">
                <a:xfrm>
                  <a:off x="1023" y="2260"/>
                  <a:ext cx="143" cy="125"/>
                </a:xfrm>
                <a:custGeom>
                  <a:avLst/>
                  <a:gdLst>
                    <a:gd name="T0" fmla="*/ 0 w 143"/>
                    <a:gd name="T1" fmla="*/ 0 h 125"/>
                    <a:gd name="T2" fmla="*/ 0 w 143"/>
                    <a:gd name="T3" fmla="*/ 52 h 125"/>
                    <a:gd name="T4" fmla="*/ 143 w 143"/>
                    <a:gd name="T5" fmla="*/ 125 h 125"/>
                    <a:gd name="T6" fmla="*/ 143 w 143"/>
                    <a:gd name="T7" fmla="*/ 94 h 125"/>
                    <a:gd name="T8" fmla="*/ 0 w 143"/>
                    <a:gd name="T9" fmla="*/ 0 h 1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3"/>
                    <a:gd name="T16" fmla="*/ 0 h 125"/>
                    <a:gd name="T17" fmla="*/ 143 w 143"/>
                    <a:gd name="T18" fmla="*/ 125 h 1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3" h="125">
                      <a:moveTo>
                        <a:pt x="0" y="0"/>
                      </a:moveTo>
                      <a:lnTo>
                        <a:pt x="0" y="52"/>
                      </a:lnTo>
                      <a:lnTo>
                        <a:pt x="143" y="125"/>
                      </a:lnTo>
                      <a:lnTo>
                        <a:pt x="143" y="9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grpSp>
              <p:nvGrpSpPr>
                <p:cNvPr id="13" name="Group 352"/>
                <p:cNvGrpSpPr>
                  <a:grpSpLocks/>
                </p:cNvGrpSpPr>
                <p:nvPr/>
              </p:nvGrpSpPr>
              <p:grpSpPr bwMode="auto">
                <a:xfrm>
                  <a:off x="1034" y="2385"/>
                  <a:ext cx="99" cy="63"/>
                  <a:chOff x="1034" y="2385"/>
                  <a:chExt cx="99" cy="63"/>
                </a:xfrm>
              </p:grpSpPr>
              <p:grpSp>
                <p:nvGrpSpPr>
                  <p:cNvPr id="14" name="Group 353"/>
                  <p:cNvGrpSpPr>
                    <a:grpSpLocks/>
                  </p:cNvGrpSpPr>
                  <p:nvPr/>
                </p:nvGrpSpPr>
                <p:grpSpPr bwMode="auto">
                  <a:xfrm>
                    <a:off x="1122" y="2417"/>
                    <a:ext cx="11" cy="31"/>
                    <a:chOff x="1122" y="2417"/>
                    <a:chExt cx="11" cy="31"/>
                  </a:xfrm>
                </p:grpSpPr>
                <p:sp>
                  <p:nvSpPr>
                    <p:cNvPr id="396" name="Rectangle 3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2" y="2417"/>
                      <a:ext cx="9" cy="31"/>
                    </a:xfrm>
                    <a:prstGeom prst="rect">
                      <a:avLst/>
                    </a:prstGeom>
                    <a:solidFill>
                      <a:srgbClr val="3F3F3F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97" name="Rectangle 3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7" y="2422"/>
                      <a:ext cx="1" cy="22"/>
                    </a:xfrm>
                    <a:prstGeom prst="rect">
                      <a:avLst/>
                    </a:prstGeom>
                    <a:noFill/>
                    <a:ln w="17463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5" name="Group 356"/>
                  <p:cNvGrpSpPr>
                    <a:grpSpLocks/>
                  </p:cNvGrpSpPr>
                  <p:nvPr/>
                </p:nvGrpSpPr>
                <p:grpSpPr bwMode="auto">
                  <a:xfrm>
                    <a:off x="1111" y="2417"/>
                    <a:ext cx="22" cy="31"/>
                    <a:chOff x="1111" y="2417"/>
                    <a:chExt cx="22" cy="31"/>
                  </a:xfrm>
                </p:grpSpPr>
                <p:sp>
                  <p:nvSpPr>
                    <p:cNvPr id="394" name="Freeform 357"/>
                    <p:cNvSpPr>
                      <a:spLocks/>
                    </p:cNvSpPr>
                    <p:nvPr/>
                  </p:nvSpPr>
                  <p:spPr bwMode="auto">
                    <a:xfrm>
                      <a:off x="1111" y="2417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0 h 31"/>
                        <a:gd name="T2" fmla="*/ 0 w 22"/>
                        <a:gd name="T3" fmla="*/ 2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3F3F3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95" name="Freeform 358"/>
                    <p:cNvSpPr>
                      <a:spLocks/>
                    </p:cNvSpPr>
                    <p:nvPr/>
                  </p:nvSpPr>
                  <p:spPr bwMode="auto">
                    <a:xfrm>
                      <a:off x="1111" y="2417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0 h 31"/>
                        <a:gd name="T2" fmla="*/ 0 w 22"/>
                        <a:gd name="T3" fmla="*/ 2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6" name="Group 359"/>
                  <p:cNvGrpSpPr>
                    <a:grpSpLocks/>
                  </p:cNvGrpSpPr>
                  <p:nvPr/>
                </p:nvGrpSpPr>
                <p:grpSpPr bwMode="auto">
                  <a:xfrm>
                    <a:off x="1111" y="2406"/>
                    <a:ext cx="11" cy="32"/>
                    <a:chOff x="1111" y="2406"/>
                    <a:chExt cx="11" cy="32"/>
                  </a:xfrm>
                </p:grpSpPr>
                <p:sp>
                  <p:nvSpPr>
                    <p:cNvPr id="392" name="Freeform 360"/>
                    <p:cNvSpPr>
                      <a:spLocks/>
                    </p:cNvSpPr>
                    <p:nvPr/>
                  </p:nvSpPr>
                  <p:spPr bwMode="auto">
                    <a:xfrm>
                      <a:off x="1111" y="2406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5F5F5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93" name="Freeform 361"/>
                    <p:cNvSpPr>
                      <a:spLocks/>
                    </p:cNvSpPr>
                    <p:nvPr/>
                  </p:nvSpPr>
                  <p:spPr bwMode="auto">
                    <a:xfrm>
                      <a:off x="1111" y="2406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7" name="Group 362"/>
                  <p:cNvGrpSpPr>
                    <a:grpSpLocks/>
                  </p:cNvGrpSpPr>
                  <p:nvPr/>
                </p:nvGrpSpPr>
                <p:grpSpPr bwMode="auto">
                  <a:xfrm>
                    <a:off x="1100" y="2406"/>
                    <a:ext cx="11" cy="32"/>
                    <a:chOff x="1100" y="2406"/>
                    <a:chExt cx="11" cy="32"/>
                  </a:xfrm>
                </p:grpSpPr>
                <p:sp>
                  <p:nvSpPr>
                    <p:cNvPr id="390" name="Freeform 363"/>
                    <p:cNvSpPr>
                      <a:spLocks/>
                    </p:cNvSpPr>
                    <p:nvPr/>
                  </p:nvSpPr>
                  <p:spPr bwMode="auto">
                    <a:xfrm>
                      <a:off x="1100" y="2406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5F5F5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91" name="Freeform 364"/>
                    <p:cNvSpPr>
                      <a:spLocks/>
                    </p:cNvSpPr>
                    <p:nvPr/>
                  </p:nvSpPr>
                  <p:spPr bwMode="auto">
                    <a:xfrm>
                      <a:off x="1100" y="2406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8" name="Group 365"/>
                  <p:cNvGrpSpPr>
                    <a:grpSpLocks/>
                  </p:cNvGrpSpPr>
                  <p:nvPr/>
                </p:nvGrpSpPr>
                <p:grpSpPr bwMode="auto">
                  <a:xfrm>
                    <a:off x="1100" y="2406"/>
                    <a:ext cx="11" cy="32"/>
                    <a:chOff x="1100" y="2406"/>
                    <a:chExt cx="11" cy="32"/>
                  </a:xfrm>
                </p:grpSpPr>
                <p:sp>
                  <p:nvSpPr>
                    <p:cNvPr id="388" name="Rectangle 3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00" y="2406"/>
                      <a:ext cx="9" cy="32"/>
                    </a:xfrm>
                    <a:prstGeom prst="rect">
                      <a:avLst/>
                    </a:prstGeom>
                    <a:solidFill>
                      <a:srgbClr val="5F5F5F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89" name="Rectangle 36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05" y="2411"/>
                      <a:ext cx="1" cy="22"/>
                    </a:xfrm>
                    <a:prstGeom prst="rect">
                      <a:avLst/>
                    </a:prstGeom>
                    <a:noFill/>
                    <a:ln w="17463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" name="Group 368"/>
                  <p:cNvGrpSpPr>
                    <a:grpSpLocks/>
                  </p:cNvGrpSpPr>
                  <p:nvPr/>
                </p:nvGrpSpPr>
                <p:grpSpPr bwMode="auto">
                  <a:xfrm>
                    <a:off x="1089" y="2406"/>
                    <a:ext cx="11" cy="32"/>
                    <a:chOff x="1089" y="2406"/>
                    <a:chExt cx="11" cy="32"/>
                  </a:xfrm>
                </p:grpSpPr>
                <p:sp>
                  <p:nvSpPr>
                    <p:cNvPr id="386" name="Freeform 369"/>
                    <p:cNvSpPr>
                      <a:spLocks/>
                    </p:cNvSpPr>
                    <p:nvPr/>
                  </p:nvSpPr>
                  <p:spPr bwMode="auto">
                    <a:xfrm>
                      <a:off x="1089" y="2406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0 h 32"/>
                        <a:gd name="T2" fmla="*/ 0 w 11"/>
                        <a:gd name="T3" fmla="*/ 21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0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5F5F5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87" name="Freeform 370"/>
                    <p:cNvSpPr>
                      <a:spLocks/>
                    </p:cNvSpPr>
                    <p:nvPr/>
                  </p:nvSpPr>
                  <p:spPr bwMode="auto">
                    <a:xfrm>
                      <a:off x="1089" y="2406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0 h 32"/>
                        <a:gd name="T2" fmla="*/ 0 w 11"/>
                        <a:gd name="T3" fmla="*/ 21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0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089" y="2396"/>
                    <a:ext cx="11" cy="31"/>
                    <a:chOff x="1089" y="2396"/>
                    <a:chExt cx="11" cy="31"/>
                  </a:xfrm>
                </p:grpSpPr>
                <p:sp>
                  <p:nvSpPr>
                    <p:cNvPr id="384" name="Freeform 372"/>
                    <p:cNvSpPr>
                      <a:spLocks/>
                    </p:cNvSpPr>
                    <p:nvPr/>
                  </p:nvSpPr>
                  <p:spPr bwMode="auto">
                    <a:xfrm>
                      <a:off x="1089" y="2396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85" name="Freeform 373"/>
                    <p:cNvSpPr>
                      <a:spLocks/>
                    </p:cNvSpPr>
                    <p:nvPr/>
                  </p:nvSpPr>
                  <p:spPr bwMode="auto">
                    <a:xfrm>
                      <a:off x="1089" y="2396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1" name="Group 374"/>
                  <p:cNvGrpSpPr>
                    <a:grpSpLocks/>
                  </p:cNvGrpSpPr>
                  <p:nvPr/>
                </p:nvGrpSpPr>
                <p:grpSpPr bwMode="auto">
                  <a:xfrm>
                    <a:off x="1078" y="2396"/>
                    <a:ext cx="11" cy="31"/>
                    <a:chOff x="1078" y="2396"/>
                    <a:chExt cx="11" cy="31"/>
                  </a:xfrm>
                </p:grpSpPr>
                <p:sp>
                  <p:nvSpPr>
                    <p:cNvPr id="382" name="Freeform 375"/>
                    <p:cNvSpPr>
                      <a:spLocks/>
                    </p:cNvSpPr>
                    <p:nvPr/>
                  </p:nvSpPr>
                  <p:spPr bwMode="auto">
                    <a:xfrm>
                      <a:off x="1078" y="2396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83" name="Freeform 376"/>
                    <p:cNvSpPr>
                      <a:spLocks/>
                    </p:cNvSpPr>
                    <p:nvPr/>
                  </p:nvSpPr>
                  <p:spPr bwMode="auto">
                    <a:xfrm>
                      <a:off x="1078" y="2396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2" name="Group 377"/>
                  <p:cNvGrpSpPr>
                    <a:grpSpLocks/>
                  </p:cNvGrpSpPr>
                  <p:nvPr/>
                </p:nvGrpSpPr>
                <p:grpSpPr bwMode="auto">
                  <a:xfrm>
                    <a:off x="1067" y="2396"/>
                    <a:ext cx="22" cy="31"/>
                    <a:chOff x="1067" y="2396"/>
                    <a:chExt cx="22" cy="31"/>
                  </a:xfrm>
                </p:grpSpPr>
                <p:sp>
                  <p:nvSpPr>
                    <p:cNvPr id="380" name="Freeform 378"/>
                    <p:cNvSpPr>
                      <a:spLocks/>
                    </p:cNvSpPr>
                    <p:nvPr/>
                  </p:nvSpPr>
                  <p:spPr bwMode="auto">
                    <a:xfrm>
                      <a:off x="1067" y="2396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10 h 31"/>
                        <a:gd name="T2" fmla="*/ 0 w 22"/>
                        <a:gd name="T3" fmla="*/ 3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81" name="Freeform 379"/>
                    <p:cNvSpPr>
                      <a:spLocks/>
                    </p:cNvSpPr>
                    <p:nvPr/>
                  </p:nvSpPr>
                  <p:spPr bwMode="auto">
                    <a:xfrm>
                      <a:off x="1067" y="2396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10 h 31"/>
                        <a:gd name="T2" fmla="*/ 0 w 22"/>
                        <a:gd name="T3" fmla="*/ 3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3" name="Group 380"/>
                  <p:cNvGrpSpPr>
                    <a:grpSpLocks/>
                  </p:cNvGrpSpPr>
                  <p:nvPr/>
                </p:nvGrpSpPr>
                <p:grpSpPr bwMode="auto">
                  <a:xfrm>
                    <a:off x="1067" y="2396"/>
                    <a:ext cx="11" cy="31"/>
                    <a:chOff x="1067" y="2396"/>
                    <a:chExt cx="11" cy="31"/>
                  </a:xfrm>
                </p:grpSpPr>
                <p:sp>
                  <p:nvSpPr>
                    <p:cNvPr id="378" name="Freeform 381"/>
                    <p:cNvSpPr>
                      <a:spLocks/>
                    </p:cNvSpPr>
                    <p:nvPr/>
                  </p:nvSpPr>
                  <p:spPr bwMode="auto">
                    <a:xfrm>
                      <a:off x="1067" y="2396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79" name="Freeform 382"/>
                    <p:cNvSpPr>
                      <a:spLocks/>
                    </p:cNvSpPr>
                    <p:nvPr/>
                  </p:nvSpPr>
                  <p:spPr bwMode="auto">
                    <a:xfrm>
                      <a:off x="1067" y="2396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4" name="Group 383"/>
                  <p:cNvGrpSpPr>
                    <a:grpSpLocks/>
                  </p:cNvGrpSpPr>
                  <p:nvPr/>
                </p:nvGrpSpPr>
                <p:grpSpPr bwMode="auto">
                  <a:xfrm>
                    <a:off x="1056" y="2396"/>
                    <a:ext cx="22" cy="31"/>
                    <a:chOff x="1056" y="2396"/>
                    <a:chExt cx="22" cy="31"/>
                  </a:xfrm>
                </p:grpSpPr>
                <p:sp>
                  <p:nvSpPr>
                    <p:cNvPr id="376" name="Freeform 384"/>
                    <p:cNvSpPr>
                      <a:spLocks/>
                    </p:cNvSpPr>
                    <p:nvPr/>
                  </p:nvSpPr>
                  <p:spPr bwMode="auto">
                    <a:xfrm>
                      <a:off x="1058" y="2396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0 h 31"/>
                        <a:gd name="T2" fmla="*/ 0 w 22"/>
                        <a:gd name="T3" fmla="*/ 2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77" name="Freeform 385"/>
                    <p:cNvSpPr>
                      <a:spLocks/>
                    </p:cNvSpPr>
                    <p:nvPr/>
                  </p:nvSpPr>
                  <p:spPr bwMode="auto">
                    <a:xfrm>
                      <a:off x="1058" y="2396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0 h 31"/>
                        <a:gd name="T2" fmla="*/ 0 w 22"/>
                        <a:gd name="T3" fmla="*/ 2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5" name="Group 386"/>
                  <p:cNvGrpSpPr>
                    <a:grpSpLocks/>
                  </p:cNvGrpSpPr>
                  <p:nvPr/>
                </p:nvGrpSpPr>
                <p:grpSpPr bwMode="auto">
                  <a:xfrm>
                    <a:off x="1056" y="2385"/>
                    <a:ext cx="11" cy="32"/>
                    <a:chOff x="1056" y="2385"/>
                    <a:chExt cx="11" cy="32"/>
                  </a:xfrm>
                </p:grpSpPr>
                <p:sp>
                  <p:nvSpPr>
                    <p:cNvPr id="374" name="Freeform 387"/>
                    <p:cNvSpPr>
                      <a:spLocks/>
                    </p:cNvSpPr>
                    <p:nvPr/>
                  </p:nvSpPr>
                  <p:spPr bwMode="auto">
                    <a:xfrm>
                      <a:off x="1058" y="2385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75" name="Freeform 388"/>
                    <p:cNvSpPr>
                      <a:spLocks/>
                    </p:cNvSpPr>
                    <p:nvPr/>
                  </p:nvSpPr>
                  <p:spPr bwMode="auto">
                    <a:xfrm>
                      <a:off x="1058" y="2385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6" name="Group 389"/>
                  <p:cNvGrpSpPr>
                    <a:grpSpLocks/>
                  </p:cNvGrpSpPr>
                  <p:nvPr/>
                </p:nvGrpSpPr>
                <p:grpSpPr bwMode="auto">
                  <a:xfrm>
                    <a:off x="1045" y="2385"/>
                    <a:ext cx="11" cy="32"/>
                    <a:chOff x="1045" y="2385"/>
                    <a:chExt cx="11" cy="32"/>
                  </a:xfrm>
                </p:grpSpPr>
                <p:sp>
                  <p:nvSpPr>
                    <p:cNvPr id="372" name="Freeform 390"/>
                    <p:cNvSpPr>
                      <a:spLocks/>
                    </p:cNvSpPr>
                    <p:nvPr/>
                  </p:nvSpPr>
                  <p:spPr bwMode="auto">
                    <a:xfrm>
                      <a:off x="1045" y="2385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73" name="Freeform 391"/>
                    <p:cNvSpPr>
                      <a:spLocks/>
                    </p:cNvSpPr>
                    <p:nvPr/>
                  </p:nvSpPr>
                  <p:spPr bwMode="auto">
                    <a:xfrm>
                      <a:off x="1045" y="2385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7" name="Group 392"/>
                  <p:cNvGrpSpPr>
                    <a:grpSpLocks/>
                  </p:cNvGrpSpPr>
                  <p:nvPr/>
                </p:nvGrpSpPr>
                <p:grpSpPr bwMode="auto">
                  <a:xfrm>
                    <a:off x="1045" y="2385"/>
                    <a:ext cx="11" cy="32"/>
                    <a:chOff x="1045" y="2385"/>
                    <a:chExt cx="11" cy="32"/>
                  </a:xfrm>
                </p:grpSpPr>
                <p:sp>
                  <p:nvSpPr>
                    <p:cNvPr id="370" name="Freeform 393"/>
                    <p:cNvSpPr>
                      <a:spLocks/>
                    </p:cNvSpPr>
                    <p:nvPr/>
                  </p:nvSpPr>
                  <p:spPr bwMode="auto">
                    <a:xfrm>
                      <a:off x="1045" y="2385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71" name="Freeform 394"/>
                    <p:cNvSpPr>
                      <a:spLocks/>
                    </p:cNvSpPr>
                    <p:nvPr/>
                  </p:nvSpPr>
                  <p:spPr bwMode="auto">
                    <a:xfrm>
                      <a:off x="1045" y="2385"/>
                      <a:ext cx="13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8" name="Group 395"/>
                  <p:cNvGrpSpPr>
                    <a:grpSpLocks/>
                  </p:cNvGrpSpPr>
                  <p:nvPr/>
                </p:nvGrpSpPr>
                <p:grpSpPr bwMode="auto">
                  <a:xfrm>
                    <a:off x="1034" y="2385"/>
                    <a:ext cx="11" cy="32"/>
                    <a:chOff x="1034" y="2385"/>
                    <a:chExt cx="11" cy="32"/>
                  </a:xfrm>
                </p:grpSpPr>
                <p:sp>
                  <p:nvSpPr>
                    <p:cNvPr id="368" name="Rectangle 3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36" y="2385"/>
                      <a:ext cx="9" cy="32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69" name="Rectangle 3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39" y="2390"/>
                      <a:ext cx="1" cy="22"/>
                    </a:xfrm>
                    <a:prstGeom prst="rect">
                      <a:avLst/>
                    </a:prstGeom>
                    <a:noFill/>
                    <a:ln w="17463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9" name="Group 398"/>
                  <p:cNvGrpSpPr>
                    <a:grpSpLocks/>
                  </p:cNvGrpSpPr>
                  <p:nvPr/>
                </p:nvGrpSpPr>
                <p:grpSpPr bwMode="auto">
                  <a:xfrm>
                    <a:off x="1034" y="2385"/>
                    <a:ext cx="11" cy="32"/>
                    <a:chOff x="1034" y="2385"/>
                    <a:chExt cx="11" cy="32"/>
                  </a:xfrm>
                </p:grpSpPr>
                <p:sp>
                  <p:nvSpPr>
                    <p:cNvPr id="366" name="Freeform 399"/>
                    <p:cNvSpPr>
                      <a:spLocks/>
                    </p:cNvSpPr>
                    <p:nvPr/>
                  </p:nvSpPr>
                  <p:spPr bwMode="auto">
                    <a:xfrm>
                      <a:off x="1036" y="2385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0 h 32"/>
                        <a:gd name="T2" fmla="*/ 0 w 11"/>
                        <a:gd name="T3" fmla="*/ 21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0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67" name="Freeform 400"/>
                    <p:cNvSpPr>
                      <a:spLocks/>
                    </p:cNvSpPr>
                    <p:nvPr/>
                  </p:nvSpPr>
                  <p:spPr bwMode="auto">
                    <a:xfrm>
                      <a:off x="1036" y="2385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0 h 32"/>
                        <a:gd name="T2" fmla="*/ 0 w 11"/>
                        <a:gd name="T3" fmla="*/ 21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0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</p:grpSp>
            <p:grpSp>
              <p:nvGrpSpPr>
                <p:cNvPr id="30" name="Group 401"/>
                <p:cNvGrpSpPr>
                  <a:grpSpLocks/>
                </p:cNvGrpSpPr>
                <p:nvPr/>
              </p:nvGrpSpPr>
              <p:grpSpPr bwMode="auto">
                <a:xfrm>
                  <a:off x="1023" y="2333"/>
                  <a:ext cx="99" cy="73"/>
                  <a:chOff x="1023" y="2333"/>
                  <a:chExt cx="99" cy="73"/>
                </a:xfrm>
              </p:grpSpPr>
              <p:grpSp>
                <p:nvGrpSpPr>
                  <p:cNvPr id="31" name="Group 402"/>
                  <p:cNvGrpSpPr>
                    <a:grpSpLocks/>
                  </p:cNvGrpSpPr>
                  <p:nvPr/>
                </p:nvGrpSpPr>
                <p:grpSpPr bwMode="auto">
                  <a:xfrm>
                    <a:off x="1111" y="2375"/>
                    <a:ext cx="11" cy="31"/>
                    <a:chOff x="1111" y="2375"/>
                    <a:chExt cx="11" cy="31"/>
                  </a:xfrm>
                </p:grpSpPr>
                <p:sp>
                  <p:nvSpPr>
                    <p:cNvPr id="348" name="Freeform 403"/>
                    <p:cNvSpPr>
                      <a:spLocks/>
                    </p:cNvSpPr>
                    <p:nvPr/>
                  </p:nvSpPr>
                  <p:spPr bwMode="auto">
                    <a:xfrm>
                      <a:off x="1111" y="2375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49" name="Freeform 404"/>
                    <p:cNvSpPr>
                      <a:spLocks/>
                    </p:cNvSpPr>
                    <p:nvPr/>
                  </p:nvSpPr>
                  <p:spPr bwMode="auto">
                    <a:xfrm>
                      <a:off x="1111" y="2375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2" name="Group 405"/>
                  <p:cNvGrpSpPr>
                    <a:grpSpLocks/>
                  </p:cNvGrpSpPr>
                  <p:nvPr/>
                </p:nvGrpSpPr>
                <p:grpSpPr bwMode="auto">
                  <a:xfrm>
                    <a:off x="1111" y="2375"/>
                    <a:ext cx="11" cy="21"/>
                    <a:chOff x="1111" y="2375"/>
                    <a:chExt cx="11" cy="21"/>
                  </a:xfrm>
                </p:grpSpPr>
                <p:sp>
                  <p:nvSpPr>
                    <p:cNvPr id="346" name="Freeform 406"/>
                    <p:cNvSpPr>
                      <a:spLocks/>
                    </p:cNvSpPr>
                    <p:nvPr/>
                  </p:nvSpPr>
                  <p:spPr bwMode="auto">
                    <a:xfrm>
                      <a:off x="1111" y="2375"/>
                      <a:ext cx="13" cy="20"/>
                    </a:xfrm>
                    <a:custGeom>
                      <a:avLst/>
                      <a:gdLst>
                        <a:gd name="T0" fmla="*/ 0 w 11"/>
                        <a:gd name="T1" fmla="*/ 10 h 21"/>
                        <a:gd name="T2" fmla="*/ 0 w 11"/>
                        <a:gd name="T3" fmla="*/ 21 h 21"/>
                        <a:gd name="T4" fmla="*/ 11 w 11"/>
                        <a:gd name="T5" fmla="*/ 21 h 21"/>
                        <a:gd name="T6" fmla="*/ 11 w 11"/>
                        <a:gd name="T7" fmla="*/ 0 h 21"/>
                        <a:gd name="T8" fmla="*/ 0 w 11"/>
                        <a:gd name="T9" fmla="*/ 10 h 2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21"/>
                        <a:gd name="T17" fmla="*/ 11 w 11"/>
                        <a:gd name="T18" fmla="*/ 21 h 2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21">
                          <a:moveTo>
                            <a:pt x="0" y="10"/>
                          </a:moveTo>
                          <a:lnTo>
                            <a:pt x="0" y="21"/>
                          </a:lnTo>
                          <a:lnTo>
                            <a:pt x="11" y="2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47" name="Freeform 407"/>
                    <p:cNvSpPr>
                      <a:spLocks/>
                    </p:cNvSpPr>
                    <p:nvPr/>
                  </p:nvSpPr>
                  <p:spPr bwMode="auto">
                    <a:xfrm>
                      <a:off x="1111" y="2375"/>
                      <a:ext cx="13" cy="20"/>
                    </a:xfrm>
                    <a:custGeom>
                      <a:avLst/>
                      <a:gdLst>
                        <a:gd name="T0" fmla="*/ 0 w 11"/>
                        <a:gd name="T1" fmla="*/ 10 h 21"/>
                        <a:gd name="T2" fmla="*/ 0 w 11"/>
                        <a:gd name="T3" fmla="*/ 21 h 21"/>
                        <a:gd name="T4" fmla="*/ 11 w 11"/>
                        <a:gd name="T5" fmla="*/ 21 h 21"/>
                        <a:gd name="T6" fmla="*/ 11 w 11"/>
                        <a:gd name="T7" fmla="*/ 0 h 21"/>
                        <a:gd name="T8" fmla="*/ 0 w 11"/>
                        <a:gd name="T9" fmla="*/ 10 h 2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21"/>
                        <a:gd name="T17" fmla="*/ 11 w 11"/>
                        <a:gd name="T18" fmla="*/ 21 h 2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21">
                          <a:moveTo>
                            <a:pt x="0" y="10"/>
                          </a:moveTo>
                          <a:lnTo>
                            <a:pt x="0" y="21"/>
                          </a:lnTo>
                          <a:lnTo>
                            <a:pt x="11" y="2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3" name="Group 408"/>
                  <p:cNvGrpSpPr>
                    <a:grpSpLocks/>
                  </p:cNvGrpSpPr>
                  <p:nvPr/>
                </p:nvGrpSpPr>
                <p:grpSpPr bwMode="auto">
                  <a:xfrm>
                    <a:off x="1100" y="2375"/>
                    <a:ext cx="11" cy="21"/>
                    <a:chOff x="1100" y="2375"/>
                    <a:chExt cx="11" cy="21"/>
                  </a:xfrm>
                </p:grpSpPr>
                <p:sp>
                  <p:nvSpPr>
                    <p:cNvPr id="344" name="Rectangle 4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00" y="2375"/>
                      <a:ext cx="9" cy="20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45" name="Rectangle 4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05" y="2380"/>
                      <a:ext cx="1" cy="11"/>
                    </a:xfrm>
                    <a:prstGeom prst="rect">
                      <a:avLst/>
                    </a:prstGeom>
                    <a:noFill/>
                    <a:ln w="17463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4" name="Group 411"/>
                  <p:cNvGrpSpPr>
                    <a:grpSpLocks/>
                  </p:cNvGrpSpPr>
                  <p:nvPr/>
                </p:nvGrpSpPr>
                <p:grpSpPr bwMode="auto">
                  <a:xfrm>
                    <a:off x="1100" y="2365"/>
                    <a:ext cx="11" cy="31"/>
                    <a:chOff x="1100" y="2365"/>
                    <a:chExt cx="11" cy="31"/>
                  </a:xfrm>
                </p:grpSpPr>
                <p:sp>
                  <p:nvSpPr>
                    <p:cNvPr id="342" name="Freeform 412"/>
                    <p:cNvSpPr>
                      <a:spLocks/>
                    </p:cNvSpPr>
                    <p:nvPr/>
                  </p:nvSpPr>
                  <p:spPr bwMode="auto">
                    <a:xfrm>
                      <a:off x="1100" y="2365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43" name="Freeform 413"/>
                    <p:cNvSpPr>
                      <a:spLocks/>
                    </p:cNvSpPr>
                    <p:nvPr/>
                  </p:nvSpPr>
                  <p:spPr bwMode="auto">
                    <a:xfrm>
                      <a:off x="1100" y="2365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5" name="Group 414"/>
                  <p:cNvGrpSpPr>
                    <a:grpSpLocks/>
                  </p:cNvGrpSpPr>
                  <p:nvPr/>
                </p:nvGrpSpPr>
                <p:grpSpPr bwMode="auto">
                  <a:xfrm>
                    <a:off x="1089" y="2365"/>
                    <a:ext cx="11" cy="31"/>
                    <a:chOff x="1089" y="2365"/>
                    <a:chExt cx="11" cy="31"/>
                  </a:xfrm>
                </p:grpSpPr>
                <p:sp>
                  <p:nvSpPr>
                    <p:cNvPr id="340" name="Freeform 415"/>
                    <p:cNvSpPr>
                      <a:spLocks/>
                    </p:cNvSpPr>
                    <p:nvPr/>
                  </p:nvSpPr>
                  <p:spPr bwMode="auto">
                    <a:xfrm>
                      <a:off x="1089" y="2365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41" name="Freeform 416"/>
                    <p:cNvSpPr>
                      <a:spLocks/>
                    </p:cNvSpPr>
                    <p:nvPr/>
                  </p:nvSpPr>
                  <p:spPr bwMode="auto">
                    <a:xfrm>
                      <a:off x="1089" y="2365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6" name="Group 417"/>
                  <p:cNvGrpSpPr>
                    <a:grpSpLocks/>
                  </p:cNvGrpSpPr>
                  <p:nvPr/>
                </p:nvGrpSpPr>
                <p:grpSpPr bwMode="auto">
                  <a:xfrm>
                    <a:off x="1078" y="2365"/>
                    <a:ext cx="22" cy="31"/>
                    <a:chOff x="1078" y="2365"/>
                    <a:chExt cx="22" cy="31"/>
                  </a:xfrm>
                </p:grpSpPr>
                <p:sp>
                  <p:nvSpPr>
                    <p:cNvPr id="338" name="Rectangle 4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78" y="2365"/>
                      <a:ext cx="22" cy="31"/>
                    </a:xfrm>
                    <a:prstGeom prst="rect">
                      <a:avLst/>
                    </a:prstGeom>
                    <a:solidFill>
                      <a:srgbClr val="9F9F9F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39" name="Rectangle 4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83" y="2370"/>
                      <a:ext cx="13" cy="21"/>
                    </a:xfrm>
                    <a:prstGeom prst="rect">
                      <a:avLst/>
                    </a:prstGeom>
                    <a:noFill/>
                    <a:ln w="17463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altLang="ko-KR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7" name="Group 420"/>
                  <p:cNvGrpSpPr>
                    <a:grpSpLocks/>
                  </p:cNvGrpSpPr>
                  <p:nvPr/>
                </p:nvGrpSpPr>
                <p:grpSpPr bwMode="auto">
                  <a:xfrm>
                    <a:off x="1078" y="2365"/>
                    <a:ext cx="11" cy="31"/>
                    <a:chOff x="1078" y="2365"/>
                    <a:chExt cx="11" cy="31"/>
                  </a:xfrm>
                </p:grpSpPr>
                <p:sp>
                  <p:nvSpPr>
                    <p:cNvPr id="336" name="Freeform 421"/>
                    <p:cNvSpPr>
                      <a:spLocks/>
                    </p:cNvSpPr>
                    <p:nvPr/>
                  </p:nvSpPr>
                  <p:spPr bwMode="auto">
                    <a:xfrm>
                      <a:off x="1078" y="2365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0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0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37" name="Freeform 422"/>
                    <p:cNvSpPr>
                      <a:spLocks/>
                    </p:cNvSpPr>
                    <p:nvPr/>
                  </p:nvSpPr>
                  <p:spPr bwMode="auto">
                    <a:xfrm>
                      <a:off x="1078" y="2365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0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0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8" name="Group 423"/>
                  <p:cNvGrpSpPr>
                    <a:grpSpLocks/>
                  </p:cNvGrpSpPr>
                  <p:nvPr/>
                </p:nvGrpSpPr>
                <p:grpSpPr bwMode="auto">
                  <a:xfrm>
                    <a:off x="1067" y="2354"/>
                    <a:ext cx="22" cy="31"/>
                    <a:chOff x="1067" y="2354"/>
                    <a:chExt cx="22" cy="31"/>
                  </a:xfrm>
                </p:grpSpPr>
                <p:sp>
                  <p:nvSpPr>
                    <p:cNvPr id="334" name="Freeform 424"/>
                    <p:cNvSpPr>
                      <a:spLocks/>
                    </p:cNvSpPr>
                    <p:nvPr/>
                  </p:nvSpPr>
                  <p:spPr bwMode="auto">
                    <a:xfrm>
                      <a:off x="1067" y="2354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11 h 31"/>
                        <a:gd name="T2" fmla="*/ 0 w 22"/>
                        <a:gd name="T3" fmla="*/ 3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11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11"/>
                          </a:moveTo>
                          <a:lnTo>
                            <a:pt x="0" y="3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35" name="Freeform 425"/>
                    <p:cNvSpPr>
                      <a:spLocks/>
                    </p:cNvSpPr>
                    <p:nvPr/>
                  </p:nvSpPr>
                  <p:spPr bwMode="auto">
                    <a:xfrm>
                      <a:off x="1067" y="2354"/>
                      <a:ext cx="22" cy="31"/>
                    </a:xfrm>
                    <a:custGeom>
                      <a:avLst/>
                      <a:gdLst>
                        <a:gd name="T0" fmla="*/ 0 w 22"/>
                        <a:gd name="T1" fmla="*/ 11 h 31"/>
                        <a:gd name="T2" fmla="*/ 0 w 22"/>
                        <a:gd name="T3" fmla="*/ 31 h 31"/>
                        <a:gd name="T4" fmla="*/ 22 w 22"/>
                        <a:gd name="T5" fmla="*/ 31 h 31"/>
                        <a:gd name="T6" fmla="*/ 22 w 22"/>
                        <a:gd name="T7" fmla="*/ 0 h 31"/>
                        <a:gd name="T8" fmla="*/ 0 w 22"/>
                        <a:gd name="T9" fmla="*/ 11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1"/>
                        <a:gd name="T17" fmla="*/ 22 w 22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1">
                          <a:moveTo>
                            <a:pt x="0" y="11"/>
                          </a:moveTo>
                          <a:lnTo>
                            <a:pt x="0" y="31"/>
                          </a:lnTo>
                          <a:lnTo>
                            <a:pt x="22" y="31"/>
                          </a:lnTo>
                          <a:lnTo>
                            <a:pt x="22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199" name="Group 426"/>
                  <p:cNvGrpSpPr>
                    <a:grpSpLocks/>
                  </p:cNvGrpSpPr>
                  <p:nvPr/>
                </p:nvGrpSpPr>
                <p:grpSpPr bwMode="auto">
                  <a:xfrm>
                    <a:off x="1067" y="2354"/>
                    <a:ext cx="11" cy="31"/>
                    <a:chOff x="1067" y="2354"/>
                    <a:chExt cx="11" cy="31"/>
                  </a:xfrm>
                </p:grpSpPr>
                <p:sp>
                  <p:nvSpPr>
                    <p:cNvPr id="332" name="Freeform 427"/>
                    <p:cNvSpPr>
                      <a:spLocks/>
                    </p:cNvSpPr>
                    <p:nvPr/>
                  </p:nvSpPr>
                  <p:spPr bwMode="auto">
                    <a:xfrm>
                      <a:off x="1067" y="235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1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1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1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33" name="Freeform 428"/>
                    <p:cNvSpPr>
                      <a:spLocks/>
                    </p:cNvSpPr>
                    <p:nvPr/>
                  </p:nvSpPr>
                  <p:spPr bwMode="auto">
                    <a:xfrm>
                      <a:off x="1067" y="235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1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1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1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0" name="Group 429"/>
                  <p:cNvGrpSpPr>
                    <a:grpSpLocks/>
                  </p:cNvGrpSpPr>
                  <p:nvPr/>
                </p:nvGrpSpPr>
                <p:grpSpPr bwMode="auto">
                  <a:xfrm>
                    <a:off x="1056" y="2354"/>
                    <a:ext cx="11" cy="31"/>
                    <a:chOff x="1056" y="2354"/>
                    <a:chExt cx="11" cy="31"/>
                  </a:xfrm>
                </p:grpSpPr>
                <p:sp>
                  <p:nvSpPr>
                    <p:cNvPr id="330" name="Freeform 430"/>
                    <p:cNvSpPr>
                      <a:spLocks/>
                    </p:cNvSpPr>
                    <p:nvPr/>
                  </p:nvSpPr>
                  <p:spPr bwMode="auto">
                    <a:xfrm>
                      <a:off x="1058" y="2354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9F9F9F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31" name="Freeform 431"/>
                    <p:cNvSpPr>
                      <a:spLocks/>
                    </p:cNvSpPr>
                    <p:nvPr/>
                  </p:nvSpPr>
                  <p:spPr bwMode="auto">
                    <a:xfrm>
                      <a:off x="1058" y="2354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1" name="Group 432"/>
                  <p:cNvGrpSpPr>
                    <a:grpSpLocks/>
                  </p:cNvGrpSpPr>
                  <p:nvPr/>
                </p:nvGrpSpPr>
                <p:grpSpPr bwMode="auto">
                  <a:xfrm>
                    <a:off x="1056" y="2344"/>
                    <a:ext cx="11" cy="31"/>
                    <a:chOff x="1056" y="2344"/>
                    <a:chExt cx="11" cy="31"/>
                  </a:xfrm>
                </p:grpSpPr>
                <p:sp>
                  <p:nvSpPr>
                    <p:cNvPr id="328" name="Freeform 433"/>
                    <p:cNvSpPr>
                      <a:spLocks/>
                    </p:cNvSpPr>
                    <p:nvPr/>
                  </p:nvSpPr>
                  <p:spPr bwMode="auto">
                    <a:xfrm>
                      <a:off x="1058" y="2344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29" name="Freeform 434"/>
                    <p:cNvSpPr>
                      <a:spLocks/>
                    </p:cNvSpPr>
                    <p:nvPr/>
                  </p:nvSpPr>
                  <p:spPr bwMode="auto">
                    <a:xfrm>
                      <a:off x="1058" y="2344"/>
                      <a:ext cx="9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2" name="Group 435"/>
                  <p:cNvGrpSpPr>
                    <a:grpSpLocks/>
                  </p:cNvGrpSpPr>
                  <p:nvPr/>
                </p:nvGrpSpPr>
                <p:grpSpPr bwMode="auto">
                  <a:xfrm>
                    <a:off x="1045" y="2344"/>
                    <a:ext cx="11" cy="31"/>
                    <a:chOff x="1045" y="2344"/>
                    <a:chExt cx="11" cy="31"/>
                  </a:xfrm>
                </p:grpSpPr>
                <p:sp>
                  <p:nvSpPr>
                    <p:cNvPr id="326" name="Freeform 436"/>
                    <p:cNvSpPr>
                      <a:spLocks/>
                    </p:cNvSpPr>
                    <p:nvPr/>
                  </p:nvSpPr>
                  <p:spPr bwMode="auto">
                    <a:xfrm>
                      <a:off x="1045" y="234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27" name="Freeform 437"/>
                    <p:cNvSpPr>
                      <a:spLocks/>
                    </p:cNvSpPr>
                    <p:nvPr/>
                  </p:nvSpPr>
                  <p:spPr bwMode="auto">
                    <a:xfrm>
                      <a:off x="1045" y="234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10 h 31"/>
                        <a:gd name="T2" fmla="*/ 0 w 11"/>
                        <a:gd name="T3" fmla="*/ 3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1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10"/>
                          </a:moveTo>
                          <a:lnTo>
                            <a:pt x="0" y="3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3" name="Group 438"/>
                  <p:cNvGrpSpPr>
                    <a:grpSpLocks/>
                  </p:cNvGrpSpPr>
                  <p:nvPr/>
                </p:nvGrpSpPr>
                <p:grpSpPr bwMode="auto">
                  <a:xfrm>
                    <a:off x="1045" y="2344"/>
                    <a:ext cx="11" cy="31"/>
                    <a:chOff x="1045" y="2344"/>
                    <a:chExt cx="11" cy="31"/>
                  </a:xfrm>
                </p:grpSpPr>
                <p:sp>
                  <p:nvSpPr>
                    <p:cNvPr id="324" name="Freeform 439"/>
                    <p:cNvSpPr>
                      <a:spLocks/>
                    </p:cNvSpPr>
                    <p:nvPr/>
                  </p:nvSpPr>
                  <p:spPr bwMode="auto">
                    <a:xfrm>
                      <a:off x="1045" y="234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25" name="Freeform 440"/>
                    <p:cNvSpPr>
                      <a:spLocks/>
                    </p:cNvSpPr>
                    <p:nvPr/>
                  </p:nvSpPr>
                  <p:spPr bwMode="auto">
                    <a:xfrm>
                      <a:off x="1045" y="2344"/>
                      <a:ext cx="13" cy="31"/>
                    </a:xfrm>
                    <a:custGeom>
                      <a:avLst/>
                      <a:gdLst>
                        <a:gd name="T0" fmla="*/ 0 w 11"/>
                        <a:gd name="T1" fmla="*/ 0 h 31"/>
                        <a:gd name="T2" fmla="*/ 0 w 11"/>
                        <a:gd name="T3" fmla="*/ 21 h 31"/>
                        <a:gd name="T4" fmla="*/ 11 w 11"/>
                        <a:gd name="T5" fmla="*/ 31 h 31"/>
                        <a:gd name="T6" fmla="*/ 11 w 11"/>
                        <a:gd name="T7" fmla="*/ 0 h 31"/>
                        <a:gd name="T8" fmla="*/ 0 w 11"/>
                        <a:gd name="T9" fmla="*/ 0 h 3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1"/>
                        <a:gd name="T17" fmla="*/ 11 w 11"/>
                        <a:gd name="T18" fmla="*/ 31 h 3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1">
                          <a:moveTo>
                            <a:pt x="0" y="0"/>
                          </a:moveTo>
                          <a:lnTo>
                            <a:pt x="0" y="21"/>
                          </a:lnTo>
                          <a:lnTo>
                            <a:pt x="11" y="31"/>
                          </a:lnTo>
                          <a:lnTo>
                            <a:pt x="1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4" name="Group 441"/>
                  <p:cNvGrpSpPr>
                    <a:grpSpLocks/>
                  </p:cNvGrpSpPr>
                  <p:nvPr/>
                </p:nvGrpSpPr>
                <p:grpSpPr bwMode="auto">
                  <a:xfrm>
                    <a:off x="1034" y="2333"/>
                    <a:ext cx="11" cy="32"/>
                    <a:chOff x="1034" y="2333"/>
                    <a:chExt cx="11" cy="32"/>
                  </a:xfrm>
                </p:grpSpPr>
                <p:sp>
                  <p:nvSpPr>
                    <p:cNvPr id="322" name="Freeform 442"/>
                    <p:cNvSpPr>
                      <a:spLocks/>
                    </p:cNvSpPr>
                    <p:nvPr/>
                  </p:nvSpPr>
                  <p:spPr bwMode="auto">
                    <a:xfrm>
                      <a:off x="1036" y="2333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23" name="Freeform 443"/>
                    <p:cNvSpPr>
                      <a:spLocks/>
                    </p:cNvSpPr>
                    <p:nvPr/>
                  </p:nvSpPr>
                  <p:spPr bwMode="auto">
                    <a:xfrm>
                      <a:off x="1036" y="2333"/>
                      <a:ext cx="9" cy="32"/>
                    </a:xfrm>
                    <a:custGeom>
                      <a:avLst/>
                      <a:gdLst>
                        <a:gd name="T0" fmla="*/ 0 w 11"/>
                        <a:gd name="T1" fmla="*/ 11 h 32"/>
                        <a:gd name="T2" fmla="*/ 0 w 11"/>
                        <a:gd name="T3" fmla="*/ 32 h 32"/>
                        <a:gd name="T4" fmla="*/ 11 w 11"/>
                        <a:gd name="T5" fmla="*/ 32 h 32"/>
                        <a:gd name="T6" fmla="*/ 11 w 11"/>
                        <a:gd name="T7" fmla="*/ 0 h 32"/>
                        <a:gd name="T8" fmla="*/ 0 w 11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32"/>
                        <a:gd name="T17" fmla="*/ 11 w 11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11" y="32"/>
                          </a:lnTo>
                          <a:lnTo>
                            <a:pt x="11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  <p:grpSp>
                <p:nvGrpSpPr>
                  <p:cNvPr id="205" name="Group 444"/>
                  <p:cNvGrpSpPr>
                    <a:grpSpLocks/>
                  </p:cNvGrpSpPr>
                  <p:nvPr/>
                </p:nvGrpSpPr>
                <p:grpSpPr bwMode="auto">
                  <a:xfrm>
                    <a:off x="1023" y="2333"/>
                    <a:ext cx="22" cy="32"/>
                    <a:chOff x="1023" y="2333"/>
                    <a:chExt cx="22" cy="32"/>
                  </a:xfrm>
                </p:grpSpPr>
                <p:sp>
                  <p:nvSpPr>
                    <p:cNvPr id="320" name="Freeform 445"/>
                    <p:cNvSpPr>
                      <a:spLocks/>
                    </p:cNvSpPr>
                    <p:nvPr/>
                  </p:nvSpPr>
                  <p:spPr bwMode="auto">
                    <a:xfrm>
                      <a:off x="1023" y="2333"/>
                      <a:ext cx="22" cy="32"/>
                    </a:xfrm>
                    <a:custGeom>
                      <a:avLst/>
                      <a:gdLst>
                        <a:gd name="T0" fmla="*/ 0 w 22"/>
                        <a:gd name="T1" fmla="*/ 11 h 32"/>
                        <a:gd name="T2" fmla="*/ 0 w 22"/>
                        <a:gd name="T3" fmla="*/ 32 h 32"/>
                        <a:gd name="T4" fmla="*/ 22 w 22"/>
                        <a:gd name="T5" fmla="*/ 32 h 32"/>
                        <a:gd name="T6" fmla="*/ 22 w 22"/>
                        <a:gd name="T7" fmla="*/ 0 h 32"/>
                        <a:gd name="T8" fmla="*/ 0 w 22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2"/>
                        <a:gd name="T17" fmla="*/ 22 w 22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22" y="32"/>
                          </a:lnTo>
                          <a:lnTo>
                            <a:pt x="22" y="0"/>
                          </a:lnTo>
                          <a:lnTo>
                            <a:pt x="0" y="11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  <p:sp>
                  <p:nvSpPr>
                    <p:cNvPr id="321" name="Freeform 446"/>
                    <p:cNvSpPr>
                      <a:spLocks/>
                    </p:cNvSpPr>
                    <p:nvPr/>
                  </p:nvSpPr>
                  <p:spPr bwMode="auto">
                    <a:xfrm>
                      <a:off x="1023" y="2333"/>
                      <a:ext cx="22" cy="32"/>
                    </a:xfrm>
                    <a:custGeom>
                      <a:avLst/>
                      <a:gdLst>
                        <a:gd name="T0" fmla="*/ 0 w 22"/>
                        <a:gd name="T1" fmla="*/ 11 h 32"/>
                        <a:gd name="T2" fmla="*/ 0 w 22"/>
                        <a:gd name="T3" fmla="*/ 32 h 32"/>
                        <a:gd name="T4" fmla="*/ 22 w 22"/>
                        <a:gd name="T5" fmla="*/ 32 h 32"/>
                        <a:gd name="T6" fmla="*/ 22 w 22"/>
                        <a:gd name="T7" fmla="*/ 0 h 32"/>
                        <a:gd name="T8" fmla="*/ 0 w 22"/>
                        <a:gd name="T9" fmla="*/ 11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32"/>
                        <a:gd name="T17" fmla="*/ 22 w 22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32">
                          <a:moveTo>
                            <a:pt x="0" y="11"/>
                          </a:moveTo>
                          <a:lnTo>
                            <a:pt x="0" y="32"/>
                          </a:lnTo>
                          <a:lnTo>
                            <a:pt x="22" y="32"/>
                          </a:lnTo>
                          <a:lnTo>
                            <a:pt x="22" y="0"/>
                          </a:lnTo>
                          <a:lnTo>
                            <a:pt x="0" y="11"/>
                          </a:lnTo>
                        </a:path>
                      </a:pathLst>
                    </a:custGeom>
                    <a:noFill/>
                    <a:ln w="1746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algn="ctr" defTabSz="1031547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kumimoji="0" lang="en-US" sz="900" kern="0" dirty="0">
                        <a:solidFill>
                          <a:sysClr val="windowText" lastClr="000000"/>
                        </a:solidFill>
                        <a:latin typeface="HYHeadLine-Medium" panose="020B0600000101010101" charset="-127"/>
                        <a:ea typeface="HYHeadLine-Medium" panose="020B0600000101010101" charset="-127"/>
                        <a:cs typeface="Arial" charset="0"/>
                      </a:endParaRPr>
                    </a:p>
                  </p:txBody>
                </p:sp>
              </p:grpSp>
            </p:grpSp>
            <p:sp>
              <p:nvSpPr>
                <p:cNvPr id="303" name="Freeform 447"/>
                <p:cNvSpPr>
                  <a:spLocks/>
                </p:cNvSpPr>
                <p:nvPr/>
              </p:nvSpPr>
              <p:spPr bwMode="auto">
                <a:xfrm>
                  <a:off x="1023" y="2354"/>
                  <a:ext cx="132" cy="63"/>
                </a:xfrm>
                <a:custGeom>
                  <a:avLst/>
                  <a:gdLst>
                    <a:gd name="T0" fmla="*/ 0 w 132"/>
                    <a:gd name="T1" fmla="*/ 0 h 63"/>
                    <a:gd name="T2" fmla="*/ 132 w 132"/>
                    <a:gd name="T3" fmla="*/ 52 h 63"/>
                    <a:gd name="T4" fmla="*/ 132 w 132"/>
                    <a:gd name="T5" fmla="*/ 63 h 63"/>
                    <a:gd name="T6" fmla="*/ 0 w 132"/>
                    <a:gd name="T7" fmla="*/ 21 h 63"/>
                    <a:gd name="T8" fmla="*/ 0 w 132"/>
                    <a:gd name="T9" fmla="*/ 0 h 6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2"/>
                    <a:gd name="T16" fmla="*/ 0 h 63"/>
                    <a:gd name="T17" fmla="*/ 132 w 132"/>
                    <a:gd name="T18" fmla="*/ 63 h 6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2" h="63">
                      <a:moveTo>
                        <a:pt x="0" y="0"/>
                      </a:moveTo>
                      <a:lnTo>
                        <a:pt x="132" y="52"/>
                      </a:lnTo>
                      <a:lnTo>
                        <a:pt x="132" y="63"/>
                      </a:lnTo>
                      <a:lnTo>
                        <a:pt x="0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F9F9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  <p:sp>
              <p:nvSpPr>
                <p:cNvPr id="304" name="Freeform 448"/>
                <p:cNvSpPr>
                  <a:spLocks/>
                </p:cNvSpPr>
                <p:nvPr/>
              </p:nvSpPr>
              <p:spPr bwMode="auto">
                <a:xfrm>
                  <a:off x="1023" y="2406"/>
                  <a:ext cx="121" cy="42"/>
                </a:xfrm>
                <a:custGeom>
                  <a:avLst/>
                  <a:gdLst>
                    <a:gd name="T0" fmla="*/ 0 w 121"/>
                    <a:gd name="T1" fmla="*/ 0 h 42"/>
                    <a:gd name="T2" fmla="*/ 121 w 121"/>
                    <a:gd name="T3" fmla="*/ 21 h 42"/>
                    <a:gd name="T4" fmla="*/ 121 w 121"/>
                    <a:gd name="T5" fmla="*/ 42 h 42"/>
                    <a:gd name="T6" fmla="*/ 0 w 121"/>
                    <a:gd name="T7" fmla="*/ 21 h 42"/>
                    <a:gd name="T8" fmla="*/ 0 w 121"/>
                    <a:gd name="T9" fmla="*/ 0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42"/>
                    <a:gd name="T17" fmla="*/ 121 w 121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42">
                      <a:moveTo>
                        <a:pt x="0" y="0"/>
                      </a:moveTo>
                      <a:lnTo>
                        <a:pt x="121" y="21"/>
                      </a:lnTo>
                      <a:lnTo>
                        <a:pt x="121" y="42"/>
                      </a:lnTo>
                      <a:lnTo>
                        <a:pt x="0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F9F9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defTabSz="1031547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en-US" sz="900" kern="0" dirty="0">
                    <a:solidFill>
                      <a:sysClr val="windowText" lastClr="000000"/>
                    </a:solidFill>
                    <a:latin typeface="HYHeadLine-Medium" panose="020B0600000101010101" charset="-127"/>
                    <a:ea typeface="HYHeadLine-Medium" panose="020B0600000101010101" charset="-127"/>
                    <a:cs typeface="Arial" charset="0"/>
                  </a:endParaRPr>
                </a:p>
              </p:txBody>
            </p:sp>
          </p:grpSp>
        </p:grpSp>
      </p:grpSp>
      <p:sp>
        <p:nvSpPr>
          <p:cNvPr id="430" name="Rectangle 237"/>
          <p:cNvSpPr>
            <a:spLocks noChangeArrowheads="1"/>
          </p:cNvSpPr>
          <p:nvPr/>
        </p:nvSpPr>
        <p:spPr bwMode="auto">
          <a:xfrm>
            <a:off x="1677988" y="3379788"/>
            <a:ext cx="7589837" cy="1096962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40612" tIns="40612" rIns="40612" bIns="40612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431" name="Rectangle 238"/>
          <p:cNvSpPr>
            <a:spLocks noChangeArrowheads="1"/>
          </p:cNvSpPr>
          <p:nvPr/>
        </p:nvSpPr>
        <p:spPr bwMode="auto">
          <a:xfrm>
            <a:off x="606425" y="3379788"/>
            <a:ext cx="976313" cy="1096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lIns="40612" tIns="40612" rIns="40612" bIns="40612" anchor="ctr"/>
          <a:lstStyle/>
          <a:p>
            <a:pPr algn="ctr">
              <a:defRPr/>
            </a:pPr>
            <a:r>
              <a:rPr kumimoji="0" lang="ko-KR" altLang="en-US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항공</a:t>
            </a:r>
            <a:r>
              <a:rPr kumimoji="0" lang="en-US" altLang="ko-KR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kumimoji="0" lang="ko-KR" altLang="en-US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해상</a:t>
            </a:r>
            <a:endParaRPr kumimoji="0" lang="en-US" altLang="ko-KR" sz="1100" b="1" dirty="0">
              <a:solidFill>
                <a:srgbClr val="FFFFFF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algn="ctr">
              <a:defRPr/>
            </a:pPr>
            <a:r>
              <a:rPr kumimoji="0" lang="ko-KR" altLang="en-US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구간별 </a:t>
            </a:r>
            <a:r>
              <a:rPr kumimoji="0" lang="en-US" altLang="ko-KR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EDI </a:t>
            </a:r>
          </a:p>
          <a:p>
            <a:pPr algn="ctr">
              <a:defRPr/>
            </a:pPr>
            <a:r>
              <a:rPr kumimoji="0" lang="ko-KR" altLang="en-US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문서 송수신</a:t>
            </a:r>
            <a:endParaRPr kumimoji="0" lang="en-US" altLang="ko-KR" sz="1100" b="1" dirty="0">
              <a:solidFill>
                <a:srgbClr val="FFFFFF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algn="ctr">
              <a:defRPr/>
            </a:pPr>
            <a:r>
              <a:rPr kumimoji="0" lang="en-US" altLang="ko-KR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(</a:t>
            </a:r>
            <a:r>
              <a:rPr kumimoji="0" lang="ko-KR" altLang="en-US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예시</a:t>
            </a:r>
            <a:r>
              <a:rPr kumimoji="0" lang="en-US" altLang="ko-KR" sz="1100" b="1" dirty="0">
                <a:solidFill>
                  <a:srgbClr val="FFFFFF"/>
                </a:solidFill>
                <a:latin typeface="HYHeadLine-Medium" panose="020B0600000101010101" charset="-127"/>
                <a:ea typeface="HYHeadLine-Medium" panose="020B0600000101010101" charset="-127"/>
              </a:rPr>
              <a:t>)</a:t>
            </a:r>
          </a:p>
        </p:txBody>
      </p:sp>
      <p:sp>
        <p:nvSpPr>
          <p:cNvPr id="451" name="Rectangle 237"/>
          <p:cNvSpPr>
            <a:spLocks noChangeArrowheads="1"/>
          </p:cNvSpPr>
          <p:nvPr/>
        </p:nvSpPr>
        <p:spPr bwMode="auto">
          <a:xfrm>
            <a:off x="606425" y="4572000"/>
            <a:ext cx="8667750" cy="1871663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40612" tIns="40612" rIns="40612" bIns="40612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pic>
        <p:nvPicPr>
          <p:cNvPr id="2767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388" y="4657725"/>
            <a:ext cx="1981200" cy="1270000"/>
          </a:xfrm>
          <a:prstGeom prst="rect">
            <a:avLst/>
          </a:prstGeom>
          <a:solidFill>
            <a:srgbClr val="333333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75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4800" y="4657725"/>
            <a:ext cx="1981200" cy="12684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7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625" y="4657725"/>
            <a:ext cx="1981200" cy="127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77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8038" y="4657725"/>
            <a:ext cx="1981200" cy="127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56" name="Text Box 66"/>
          <p:cNvSpPr txBox="1">
            <a:spLocks noChangeArrowheads="1"/>
          </p:cNvSpPr>
          <p:nvPr/>
        </p:nvSpPr>
        <p:spPr bwMode="auto">
          <a:xfrm>
            <a:off x="661988" y="5938838"/>
            <a:ext cx="203200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ORIGIN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457" name="Text Box 66"/>
          <p:cNvSpPr txBox="1">
            <a:spLocks noChangeArrowheads="1"/>
          </p:cNvSpPr>
          <p:nvPr/>
        </p:nvSpPr>
        <p:spPr bwMode="auto">
          <a:xfrm>
            <a:off x="2838450" y="5938838"/>
            <a:ext cx="203200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IN-TRANSIT AIR/SEA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458" name="Text Box 66"/>
          <p:cNvSpPr txBox="1">
            <a:spLocks noChangeArrowheads="1"/>
          </p:cNvSpPr>
          <p:nvPr/>
        </p:nvSpPr>
        <p:spPr bwMode="auto">
          <a:xfrm>
            <a:off x="4902200" y="5938838"/>
            <a:ext cx="224790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INLAND TRUCKING AFTER PORT ARRIVAL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459" name="Text Box 66"/>
          <p:cNvSpPr txBox="1">
            <a:spLocks noChangeArrowheads="1"/>
          </p:cNvSpPr>
          <p:nvPr/>
        </p:nvSpPr>
        <p:spPr bwMode="auto">
          <a:xfrm>
            <a:off x="7150100" y="5938838"/>
            <a:ext cx="203200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CNEE. </a:t>
            </a: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도착</a:t>
            </a:r>
          </a:p>
        </p:txBody>
      </p:sp>
      <p:sp>
        <p:nvSpPr>
          <p:cNvPr id="27682" name="직사각형 300"/>
          <p:cNvSpPr>
            <a:spLocks noChangeArrowheads="1"/>
          </p:cNvSpPr>
          <p:nvPr/>
        </p:nvSpPr>
        <p:spPr bwMode="auto">
          <a:xfrm>
            <a:off x="822325" y="6142038"/>
            <a:ext cx="8172450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0288"/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항공</a:t>
            </a:r>
            <a:r>
              <a:rPr kumimoji="0"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해상</a:t>
            </a:r>
            <a:r>
              <a:rPr kumimoji="0"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통한 실시간 </a:t>
            </a:r>
            <a:r>
              <a:rPr kumimoji="0"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CARGO TRACKING 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정보 </a:t>
            </a:r>
            <a:r>
              <a:rPr kumimoji="0"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EDI </a:t>
            </a:r>
            <a:r>
              <a:rPr kumimoji="0" lang="ko-KR" altLang="en-US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제공으로 효율적인 물류 관리 지원 가능</a:t>
            </a:r>
            <a:r>
              <a:rPr kumimoji="0" lang="en-US" altLang="ko-KR" sz="1100">
                <a:solidFill>
                  <a:srgbClr val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.</a:t>
            </a:r>
            <a:endParaRPr kumimoji="0" lang="en-US" sz="1100">
              <a:solidFill>
                <a:srgbClr val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" name="Isosceles Triangle 1"/>
          <p:cNvSpPr/>
          <p:nvPr/>
        </p:nvSpPr>
        <p:spPr>
          <a:xfrm rot="5400000">
            <a:off x="1701006" y="1461295"/>
            <a:ext cx="365125" cy="366712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61" name="Isosceles Triangle 460"/>
          <p:cNvSpPr/>
          <p:nvPr/>
        </p:nvSpPr>
        <p:spPr>
          <a:xfrm rot="5400000">
            <a:off x="2949575" y="1462088"/>
            <a:ext cx="365125" cy="365125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62" name="Isosceles Triangle 461"/>
          <p:cNvSpPr/>
          <p:nvPr/>
        </p:nvSpPr>
        <p:spPr>
          <a:xfrm rot="5400000">
            <a:off x="3987800" y="1462088"/>
            <a:ext cx="365125" cy="365125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63" name="Isosceles Triangle 462"/>
          <p:cNvSpPr/>
          <p:nvPr/>
        </p:nvSpPr>
        <p:spPr>
          <a:xfrm rot="5400000">
            <a:off x="5617369" y="1461294"/>
            <a:ext cx="365125" cy="366713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64" name="Isosceles Triangle 463"/>
          <p:cNvSpPr/>
          <p:nvPr/>
        </p:nvSpPr>
        <p:spPr>
          <a:xfrm rot="5400000">
            <a:off x="7966075" y="1462088"/>
            <a:ext cx="365125" cy="365125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7688" name="Rectangle 211"/>
          <p:cNvSpPr>
            <a:spLocks noChangeArrowheads="1"/>
          </p:cNvSpPr>
          <p:nvPr/>
        </p:nvSpPr>
        <p:spPr bwMode="auto">
          <a:xfrm>
            <a:off x="395288" y="185738"/>
            <a:ext cx="2452687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>
                <a:latin typeface="HYHeadLine-Medium" panose="020B0600000101010101" charset="-127"/>
                <a:ea typeface="HYHeadLine-Medium" panose="020B0600000101010101" charset="-127"/>
              </a:rPr>
              <a:t>/ ATC </a:t>
            </a: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경쟁력</a:t>
            </a:r>
            <a:endParaRPr kumimoji="0" lang="en-US" altLang="ko-KR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7689" name="그림 253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1650" y="3490913"/>
            <a:ext cx="839788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12" name="Text Box 66"/>
          <p:cNvSpPr txBox="1">
            <a:spLocks noChangeArrowheads="1"/>
          </p:cNvSpPr>
          <p:nvPr/>
        </p:nvSpPr>
        <p:spPr bwMode="auto">
          <a:xfrm>
            <a:off x="1754188" y="4227513"/>
            <a:ext cx="865187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SHIPPER ATD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13" name="Text Box 66"/>
          <p:cNvSpPr txBox="1">
            <a:spLocks noChangeArrowheads="1"/>
          </p:cNvSpPr>
          <p:nvPr/>
        </p:nvSpPr>
        <p:spPr bwMode="auto">
          <a:xfrm>
            <a:off x="2501900" y="4227513"/>
            <a:ext cx="126365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ORIGIN PORT ATD</a:t>
            </a:r>
          </a:p>
        </p:txBody>
      </p:sp>
      <p:sp>
        <p:nvSpPr>
          <p:cNvPr id="214" name="Text Box 66"/>
          <p:cNvSpPr txBox="1">
            <a:spLocks noChangeArrowheads="1"/>
          </p:cNvSpPr>
          <p:nvPr/>
        </p:nvSpPr>
        <p:spPr bwMode="auto">
          <a:xfrm>
            <a:off x="3560763" y="4221163"/>
            <a:ext cx="1011237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DEST. PORT ATA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5" name="Text Box 66"/>
          <p:cNvSpPr txBox="1">
            <a:spLocks noChangeArrowheads="1"/>
          </p:cNvSpPr>
          <p:nvPr/>
        </p:nvSpPr>
        <p:spPr bwMode="auto">
          <a:xfrm>
            <a:off x="4421188" y="4214813"/>
            <a:ext cx="1198562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DEST. PORT PICKUP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6" name="Text Box 66"/>
          <p:cNvSpPr txBox="1">
            <a:spLocks noChangeArrowheads="1"/>
          </p:cNvSpPr>
          <p:nvPr/>
        </p:nvSpPr>
        <p:spPr bwMode="auto">
          <a:xfrm>
            <a:off x="5419725" y="4222750"/>
            <a:ext cx="1011238" cy="242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DEST. YARD ATA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7" name="Text Box 66"/>
          <p:cNvSpPr txBox="1">
            <a:spLocks noChangeArrowheads="1"/>
          </p:cNvSpPr>
          <p:nvPr/>
        </p:nvSpPr>
        <p:spPr bwMode="auto">
          <a:xfrm>
            <a:off x="6365875" y="4224338"/>
            <a:ext cx="1008063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YARD ATD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18" name="Text Box 66"/>
          <p:cNvSpPr txBox="1">
            <a:spLocks noChangeArrowheads="1"/>
          </p:cNvSpPr>
          <p:nvPr/>
        </p:nvSpPr>
        <p:spPr bwMode="auto">
          <a:xfrm>
            <a:off x="7250113" y="4237038"/>
            <a:ext cx="100965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CNEE. ATA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7697" name="그림 259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5100" y="3490913"/>
            <a:ext cx="838200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98" name="그림 260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0775" y="3490913"/>
            <a:ext cx="839788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99" name="그림 261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4700" y="3490913"/>
            <a:ext cx="841375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700" name="그림 262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6088" y="3490913"/>
            <a:ext cx="839787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701" name="그림 264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2825" y="3490913"/>
            <a:ext cx="839788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25" name="Text Box 66"/>
          <p:cNvSpPr txBox="1">
            <a:spLocks noChangeArrowheads="1"/>
          </p:cNvSpPr>
          <p:nvPr/>
        </p:nvSpPr>
        <p:spPr bwMode="auto">
          <a:xfrm>
            <a:off x="8134350" y="4235450"/>
            <a:ext cx="1185863" cy="242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CNTR RETURN (FCL)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7703" name="그림 264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6438" y="3490913"/>
            <a:ext cx="839787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graphicFrame>
        <p:nvGraphicFramePr>
          <p:cNvPr id="27704" name="Object 250"/>
          <p:cNvGraphicFramePr>
            <a:graphicFrameLocks noChangeAspect="1"/>
          </p:cNvGraphicFramePr>
          <p:nvPr/>
        </p:nvGraphicFramePr>
        <p:xfrm>
          <a:off x="5715000" y="2249488"/>
          <a:ext cx="601663" cy="80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9" imgW="8088889" imgH="9739683" progId="">
                  <p:embed/>
                </p:oleObj>
              </mc:Choice>
              <mc:Fallback>
                <p:oleObj name="Image" r:id="rId9" imgW="8088889" imgH="9739683" progId="">
                  <p:embed/>
                  <p:pic>
                    <p:nvPicPr>
                      <p:cNvPr id="27704" name="Object 2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2249488"/>
                        <a:ext cx="601663" cy="808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8" name="Text Box 66"/>
          <p:cNvSpPr txBox="1">
            <a:spLocks noChangeArrowheads="1"/>
          </p:cNvSpPr>
          <p:nvPr/>
        </p:nvSpPr>
        <p:spPr bwMode="auto">
          <a:xfrm>
            <a:off x="6935788" y="3033713"/>
            <a:ext cx="650875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ARRIVAL 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NOTICE</a:t>
            </a:r>
          </a:p>
        </p:txBody>
      </p:sp>
      <p:sp>
        <p:nvSpPr>
          <p:cNvPr id="229" name="Text Box 66"/>
          <p:cNvSpPr txBox="1">
            <a:spLocks noChangeArrowheads="1"/>
          </p:cNvSpPr>
          <p:nvPr/>
        </p:nvSpPr>
        <p:spPr bwMode="auto">
          <a:xfrm>
            <a:off x="7678738" y="3032125"/>
            <a:ext cx="757237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INVENTORY 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REPORT</a:t>
            </a:r>
          </a:p>
        </p:txBody>
      </p:sp>
      <p:sp>
        <p:nvSpPr>
          <p:cNvPr id="230" name="Text Box 66"/>
          <p:cNvSpPr txBox="1">
            <a:spLocks noChangeArrowheads="1"/>
          </p:cNvSpPr>
          <p:nvPr/>
        </p:nvSpPr>
        <p:spPr bwMode="auto">
          <a:xfrm>
            <a:off x="5683250" y="3005138"/>
            <a:ext cx="1055688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CUSTOMS 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CLEAR</a:t>
            </a:r>
          </a:p>
        </p:txBody>
      </p:sp>
      <p:sp>
        <p:nvSpPr>
          <p:cNvPr id="231" name="Text Box 66"/>
          <p:cNvSpPr txBox="1">
            <a:spLocks noChangeArrowheads="1"/>
          </p:cNvSpPr>
          <p:nvPr/>
        </p:nvSpPr>
        <p:spPr bwMode="auto">
          <a:xfrm>
            <a:off x="3708400" y="3059113"/>
            <a:ext cx="863600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I.E ISSUE</a:t>
            </a:r>
          </a:p>
        </p:txBody>
      </p:sp>
      <p:sp>
        <p:nvSpPr>
          <p:cNvPr id="232" name="Text Box 66"/>
          <p:cNvSpPr txBox="1">
            <a:spLocks noChangeArrowheads="1"/>
          </p:cNvSpPr>
          <p:nvPr/>
        </p:nvSpPr>
        <p:spPr bwMode="auto">
          <a:xfrm>
            <a:off x="8429625" y="3068638"/>
            <a:ext cx="858838" cy="227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CNEE. ARRIVAL</a:t>
            </a:r>
          </a:p>
        </p:txBody>
      </p:sp>
      <p:graphicFrame>
        <p:nvGraphicFramePr>
          <p:cNvPr id="27710" name="Object 264"/>
          <p:cNvGraphicFramePr>
            <a:graphicFrameLocks noChangeAspect="1"/>
          </p:cNvGraphicFramePr>
          <p:nvPr/>
        </p:nvGraphicFramePr>
        <p:xfrm>
          <a:off x="1628775" y="2249488"/>
          <a:ext cx="846138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1" imgW="11479365" imgH="6387302" progId="">
                  <p:embed/>
                </p:oleObj>
              </mc:Choice>
              <mc:Fallback>
                <p:oleObj name="Image" r:id="rId11" imgW="11479365" imgH="6387302" progId="">
                  <p:embed/>
                  <p:pic>
                    <p:nvPicPr>
                      <p:cNvPr id="27710" name="Object 2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8775" y="2249488"/>
                        <a:ext cx="846138" cy="819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4" name="Text Box 66"/>
          <p:cNvSpPr txBox="1">
            <a:spLocks noChangeArrowheads="1"/>
          </p:cNvSpPr>
          <p:nvPr/>
        </p:nvSpPr>
        <p:spPr bwMode="auto">
          <a:xfrm>
            <a:off x="1512888" y="3006725"/>
            <a:ext cx="1138237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BOOKING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&amp; 1</a:t>
            </a:r>
            <a:r>
              <a:rPr kumimoji="0" lang="en-US" altLang="ko-KR" sz="800" kern="0" baseline="3000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ST</a:t>
            </a: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 PRE-ALERT</a:t>
            </a:r>
          </a:p>
        </p:txBody>
      </p:sp>
      <p:graphicFrame>
        <p:nvGraphicFramePr>
          <p:cNvPr id="27712" name="Object 265"/>
          <p:cNvGraphicFramePr>
            <a:graphicFrameLocks noChangeAspect="1"/>
          </p:cNvGraphicFramePr>
          <p:nvPr/>
        </p:nvGraphicFramePr>
        <p:xfrm>
          <a:off x="2501900" y="2249488"/>
          <a:ext cx="601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3" imgW="7504762" imgH="9815873" progId="">
                  <p:embed/>
                </p:oleObj>
              </mc:Choice>
              <mc:Fallback>
                <p:oleObj name="Image" r:id="rId13" imgW="7504762" imgH="9815873" progId="">
                  <p:embed/>
                  <p:pic>
                    <p:nvPicPr>
                      <p:cNvPr id="27712" name="Object 2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1900" y="2249488"/>
                        <a:ext cx="601663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3" name="Object 249"/>
          <p:cNvGraphicFramePr>
            <a:graphicFrameLocks noChangeAspect="1"/>
          </p:cNvGraphicFramePr>
          <p:nvPr/>
        </p:nvGraphicFramePr>
        <p:xfrm>
          <a:off x="4327525" y="2241550"/>
          <a:ext cx="700088" cy="827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5" imgW="12990476" imgH="9536508" progId="">
                  <p:embed/>
                </p:oleObj>
              </mc:Choice>
              <mc:Fallback>
                <p:oleObj name="Image" r:id="rId15" imgW="12990476" imgH="9536508" progId="">
                  <p:embed/>
                  <p:pic>
                    <p:nvPicPr>
                      <p:cNvPr id="27713" name="Object 2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7525" y="2241550"/>
                        <a:ext cx="700088" cy="827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4" name="Object 252"/>
          <p:cNvGraphicFramePr>
            <a:graphicFrameLocks noChangeAspect="1"/>
          </p:cNvGraphicFramePr>
          <p:nvPr/>
        </p:nvGraphicFramePr>
        <p:xfrm>
          <a:off x="7623175" y="2266950"/>
          <a:ext cx="763588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7" imgW="11428571" imgH="7657143" progId="">
                  <p:embed/>
                </p:oleObj>
              </mc:Choice>
              <mc:Fallback>
                <p:oleObj name="Image" r:id="rId17" imgW="11428571" imgH="7657143" progId="">
                  <p:embed/>
                  <p:pic>
                    <p:nvPicPr>
                      <p:cNvPr id="27714" name="Object 2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3175" y="2266950"/>
                        <a:ext cx="763588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5" name="Object 253"/>
          <p:cNvGraphicFramePr>
            <a:graphicFrameLocks noChangeAspect="1"/>
          </p:cNvGraphicFramePr>
          <p:nvPr/>
        </p:nvGraphicFramePr>
        <p:xfrm>
          <a:off x="8399463" y="2266950"/>
          <a:ext cx="808037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9" imgW="13003175" imgH="9523810" progId="">
                  <p:embed/>
                </p:oleObj>
              </mc:Choice>
              <mc:Fallback>
                <p:oleObj name="Image" r:id="rId19" imgW="13003175" imgH="9523810" progId="">
                  <p:embed/>
                  <p:pic>
                    <p:nvPicPr>
                      <p:cNvPr id="27715" name="Object 2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99463" y="2266950"/>
                        <a:ext cx="808037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0" name="Text Box 66"/>
          <p:cNvSpPr txBox="1">
            <a:spLocks noChangeArrowheads="1"/>
          </p:cNvSpPr>
          <p:nvPr/>
        </p:nvSpPr>
        <p:spPr bwMode="auto">
          <a:xfrm>
            <a:off x="2409825" y="3014663"/>
            <a:ext cx="8636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DOCUMENT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UPLOAD</a:t>
            </a:r>
          </a:p>
        </p:txBody>
      </p:sp>
      <p:sp>
        <p:nvSpPr>
          <p:cNvPr id="241" name="Text Box 66"/>
          <p:cNvSpPr txBox="1">
            <a:spLocks noChangeArrowheads="1"/>
          </p:cNvSpPr>
          <p:nvPr/>
        </p:nvSpPr>
        <p:spPr bwMode="auto">
          <a:xfrm>
            <a:off x="3051175" y="3068638"/>
            <a:ext cx="863600" cy="227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T/S BOOKING</a:t>
            </a:r>
          </a:p>
        </p:txBody>
      </p:sp>
      <p:sp>
        <p:nvSpPr>
          <p:cNvPr id="242" name="Text Box 66"/>
          <p:cNvSpPr txBox="1">
            <a:spLocks noChangeArrowheads="1"/>
          </p:cNvSpPr>
          <p:nvPr/>
        </p:nvSpPr>
        <p:spPr bwMode="auto">
          <a:xfrm>
            <a:off x="6251575" y="3019425"/>
            <a:ext cx="774700" cy="227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SCHEDULING</a:t>
            </a:r>
          </a:p>
        </p:txBody>
      </p:sp>
      <p:sp>
        <p:nvSpPr>
          <p:cNvPr id="243" name="Text Box 66"/>
          <p:cNvSpPr txBox="1">
            <a:spLocks noChangeArrowheads="1"/>
          </p:cNvSpPr>
          <p:nvPr/>
        </p:nvSpPr>
        <p:spPr bwMode="auto">
          <a:xfrm>
            <a:off x="4262438" y="3067050"/>
            <a:ext cx="769937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SCHEDULING</a:t>
            </a:r>
          </a:p>
        </p:txBody>
      </p:sp>
      <p:sp>
        <p:nvSpPr>
          <p:cNvPr id="244" name="Text Box 66"/>
          <p:cNvSpPr txBox="1">
            <a:spLocks noChangeArrowheads="1"/>
          </p:cNvSpPr>
          <p:nvPr/>
        </p:nvSpPr>
        <p:spPr bwMode="auto">
          <a:xfrm>
            <a:off x="4959350" y="3078163"/>
            <a:ext cx="908050" cy="227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2</a:t>
            </a:r>
            <a:r>
              <a:rPr kumimoji="0" lang="en-US" altLang="ko-KR" sz="800" kern="0" baseline="3000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ND</a:t>
            </a:r>
            <a:r>
              <a:rPr kumimoji="0" lang="en-US" altLang="ko-KR" sz="8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 PRE-ALERT</a:t>
            </a:r>
          </a:p>
        </p:txBody>
      </p:sp>
      <p:graphicFrame>
        <p:nvGraphicFramePr>
          <p:cNvPr id="27721" name="Object 251"/>
          <p:cNvGraphicFramePr>
            <a:graphicFrameLocks noChangeAspect="1"/>
          </p:cNvGraphicFramePr>
          <p:nvPr/>
        </p:nvGraphicFramePr>
        <p:xfrm>
          <a:off x="5064125" y="2271713"/>
          <a:ext cx="6286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1" imgW="11441270" imgH="7644444" progId="">
                  <p:embed/>
                </p:oleObj>
              </mc:Choice>
              <mc:Fallback>
                <p:oleObj name="Image" r:id="rId21" imgW="11441270" imgH="7644444" progId="">
                  <p:embed/>
                  <p:pic>
                    <p:nvPicPr>
                      <p:cNvPr id="27721" name="Object 2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25" y="2271713"/>
                        <a:ext cx="628650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722" name="Picture 251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8088" y="2262188"/>
            <a:ext cx="558800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23" name="Picture 253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4200" y="2262188"/>
            <a:ext cx="601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24" name="Picture 255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1588" y="2238375"/>
            <a:ext cx="592137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" name="Text Box 73"/>
          <p:cNvSpPr txBox="1">
            <a:spLocks noChangeArrowheads="1"/>
          </p:cNvSpPr>
          <p:nvPr/>
        </p:nvSpPr>
        <p:spPr bwMode="auto">
          <a:xfrm>
            <a:off x="6599238" y="1136650"/>
            <a:ext cx="1096962" cy="242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</a:rPr>
              <a:t>DEST. YARD / WH</a:t>
            </a:r>
            <a:endParaRPr kumimoji="0" lang="ko-KR" alt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58" name="Isosceles Triangle 257"/>
          <p:cNvSpPr/>
          <p:nvPr/>
        </p:nvSpPr>
        <p:spPr>
          <a:xfrm rot="5400000">
            <a:off x="7050881" y="1469232"/>
            <a:ext cx="365125" cy="366712"/>
          </a:xfrm>
          <a:prstGeom prst="triangl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59" name="Text Box 66"/>
          <p:cNvSpPr txBox="1">
            <a:spLocks noChangeArrowheads="1"/>
          </p:cNvSpPr>
          <p:nvPr/>
        </p:nvSpPr>
        <p:spPr bwMode="auto">
          <a:xfrm>
            <a:off x="6965950" y="1874838"/>
            <a:ext cx="75406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3155" tIns="51577" rIns="103155" bIns="51577">
            <a:spAutoFit/>
          </a:bodyPr>
          <a:lstStyle/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INVENTORY</a:t>
            </a:r>
          </a:p>
          <a:p>
            <a:pPr defTabSz="103154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kern="0" dirty="0">
                <a:solidFill>
                  <a:sysClr val="windowText" lastClr="000000"/>
                </a:solidFill>
                <a:latin typeface="HYHeadLine-Medium" panose="020B0600000101010101" charset="-127"/>
                <a:ea typeface="HYHeadLine-Medium" panose="020B0600000101010101" charset="-127"/>
                <a:cs typeface="Arial" charset="0"/>
              </a:rPr>
              <a:t>리포트</a:t>
            </a:r>
            <a:endParaRPr kumimoji="0" lang="ko-KR" altLang="en-US" sz="900" kern="0" dirty="0">
              <a:solidFill>
                <a:srgbClr val="3333CC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sp>
        <p:nvSpPr>
          <p:cNvPr id="260" name="Line 2"/>
          <p:cNvSpPr>
            <a:spLocks noChangeShapeType="1"/>
          </p:cNvSpPr>
          <p:nvPr/>
        </p:nvSpPr>
        <p:spPr bwMode="auto">
          <a:xfrm flipH="1">
            <a:off x="7234238" y="1809750"/>
            <a:ext cx="0" cy="2589213"/>
          </a:xfrm>
          <a:prstGeom prst="line">
            <a:avLst/>
          </a:prstGeom>
          <a:noFill/>
          <a:ln w="19050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 wrap="none" lIns="103155" tIns="51577" rIns="103155" bIns="51577" anchor="ctr"/>
          <a:lstStyle/>
          <a:p>
            <a:pPr algn="ctr" defTabSz="1031547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900" kern="0" dirty="0">
              <a:solidFill>
                <a:sysClr val="windowText" lastClr="000000"/>
              </a:solidFill>
              <a:latin typeface="HYHeadLine-Medium" panose="020B0600000101010101" charset="-127"/>
              <a:ea typeface="HYHeadLine-Medium" panose="020B0600000101010101" charset="-127"/>
              <a:cs typeface="Arial" charset="0"/>
            </a:endParaRPr>
          </a:p>
        </p:txBody>
      </p:sp>
      <p:graphicFrame>
        <p:nvGraphicFramePr>
          <p:cNvPr id="27729" name="Object 9"/>
          <p:cNvGraphicFramePr>
            <a:graphicFrameLocks noChangeAspect="1"/>
          </p:cNvGraphicFramePr>
          <p:nvPr/>
        </p:nvGraphicFramePr>
        <p:xfrm>
          <a:off x="6988175" y="2284413"/>
          <a:ext cx="6286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6" imgW="11441270" imgH="7644444" progId="">
                  <p:embed/>
                </p:oleObj>
              </mc:Choice>
              <mc:Fallback>
                <p:oleObj name="Image" r:id="rId26" imgW="11441270" imgH="7644444" progId="">
                  <p:embed/>
                  <p:pic>
                    <p:nvPicPr>
                      <p:cNvPr id="2772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88175" y="2284413"/>
                        <a:ext cx="628650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730" name="그림 263" descr="Untitled-3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2075" y="3490913"/>
            <a:ext cx="839788" cy="755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504502" y="1140511"/>
          <a:ext cx="8902989" cy="5323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 bwMode="auto">
          <a:xfrm flipH="1">
            <a:off x="592138" y="1193800"/>
            <a:ext cx="4224337" cy="14509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914400">
              <a:spcBef>
                <a:spcPts val="280"/>
              </a:spcBef>
              <a:defRPr/>
            </a:pPr>
            <a:r>
              <a:rPr lang="en-US" altLang="ko-KR" sz="1400" b="1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34</a:t>
            </a:r>
            <a:r>
              <a:rPr lang="ko-KR" altLang="en-US" sz="1400" b="1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년 미국</a:t>
            </a:r>
            <a:r>
              <a:rPr lang="en-US" altLang="ko-KR" sz="1400" b="1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lang="ko-KR" altLang="en-US" sz="1400" b="1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멕시코 물류 전문 기업 </a:t>
            </a:r>
            <a:endParaRPr lang="en-US" altLang="ko-KR" sz="1400" b="1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>
              <a:spcBef>
                <a:spcPts val="280"/>
              </a:spcBef>
              <a:defRPr/>
            </a:pPr>
            <a:endParaRPr lang="en-US" altLang="ko-KR" sz="800" b="1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한국 전자 대기업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GLOBAL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계약사 </a:t>
            </a:r>
            <a:r>
              <a:rPr kumimoji="0" lang="en-US" altLang="ko-KR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- 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미국</a:t>
            </a:r>
            <a:r>
              <a:rPr kumimoji="0" lang="en-US" altLang="ko-KR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/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멕시코를 전문으로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풍부한 물류 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경험</a:t>
            </a:r>
            <a:r>
              <a:rPr kumimoji="0" lang="en-US" altLang="ko-KR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보유 </a:t>
            </a:r>
            <a:endParaRPr kumimoji="0" lang="en-US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해상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항공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트럭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Yard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운영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VMI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창고 등 생산 법인이 필요로 하는 맞춤형 물류 서비스 제공 가능</a:t>
            </a:r>
            <a:r>
              <a:rPr kumimoji="0" 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(L/T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단축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출발지부터 도착지까지 각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Node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별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Tracking Visibility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제공 등 주요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KPI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수준 극대화</a:t>
            </a:r>
            <a:r>
              <a:rPr kumimoji="0" lang="en-US" altLang="ko-KR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) </a:t>
            </a: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000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미국 전역을 연결하는 내륙 운송</a:t>
            </a:r>
            <a:r>
              <a:rPr lang="en-US" altLang="ko-KR" sz="1000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(OTR) </a:t>
            </a:r>
            <a:r>
              <a:rPr lang="ko-KR" altLang="en-US" sz="1000" kern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서비스 </a:t>
            </a:r>
            <a:endParaRPr lang="ko-KR" altLang="en-US" sz="1000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8" name="Rectangle 7"/>
          <p:cNvSpPr/>
          <p:nvPr/>
        </p:nvSpPr>
        <p:spPr bwMode="auto">
          <a:xfrm flipH="1">
            <a:off x="623888" y="5129213"/>
            <a:ext cx="4295775" cy="10064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914400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0" lang="ko-KR" altLang="en-US" sz="1000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043488" y="4906962"/>
            <a:ext cx="4348162" cy="147478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 EDI </a:t>
            </a:r>
            <a:r>
              <a:rPr kumimoji="0" lang="ko-KR" altLang="en-US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연계</a:t>
            </a:r>
            <a:endParaRPr kumimoji="0" lang="en-US" altLang="ko-KR" sz="1400" b="1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SYSTEM – CUSTOMER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시스템 간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EDI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연계로 인한 실시간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OPERATION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업데이트 제공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.</a:t>
            </a: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WEB</a:t>
            </a:r>
            <a:r>
              <a:rPr kumimoji="0" lang="ko-KR" altLang="en-US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을 통한 선적서류 제공</a:t>
            </a:r>
            <a:endParaRPr kumimoji="0" lang="en-US" altLang="ko-KR" sz="1400" b="1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ATC SYSTEM –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EDI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연계로 인해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   BILL of LOADING / COMMERCIAL INVOICE / PAKCING LIST / PRE-ALERT</a:t>
            </a: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  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등 웹을 통하여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고객 사에 직접 제공</a:t>
            </a:r>
            <a:endParaRPr kumimoji="0" lang="en-US" altLang="ko-KR" sz="1000" b="1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sp>
        <p:nvSpPr>
          <p:cNvPr id="28680" name="Rectangle 3"/>
          <p:cNvSpPr>
            <a:spLocks noChangeArrowheads="1"/>
          </p:cNvSpPr>
          <p:nvPr/>
        </p:nvSpPr>
        <p:spPr bwMode="auto">
          <a:xfrm>
            <a:off x="0" y="-13654088"/>
            <a:ext cx="157163" cy="2730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3155" tIns="26737776" rIns="52371" anchor="ctr">
            <a:spAutoFit/>
          </a:bodyPr>
          <a:lstStyle/>
          <a:p>
            <a:endParaRPr kumimoji="0" lang="en-US" altLang="ko-KR">
              <a:ea typeface="HY견명조" pitchFamily="18" charset="-127"/>
            </a:endParaRPr>
          </a:p>
        </p:txBody>
      </p:sp>
      <p:sp>
        <p:nvSpPr>
          <p:cNvPr id="28681" name="Rectangle 4"/>
          <p:cNvSpPr>
            <a:spLocks noChangeArrowheads="1"/>
          </p:cNvSpPr>
          <p:nvPr/>
        </p:nvSpPr>
        <p:spPr bwMode="auto">
          <a:xfrm>
            <a:off x="152400" y="-13501688"/>
            <a:ext cx="157163" cy="2730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3155" tIns="26737776" rIns="52371" anchor="ctr">
            <a:spAutoFit/>
          </a:bodyPr>
          <a:lstStyle/>
          <a:p>
            <a:endParaRPr kumimoji="0" lang="en-US" altLang="ko-KR">
              <a:ea typeface="HY견명조" pitchFamily="18" charset="-127"/>
            </a:endParaRP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395288" y="722313"/>
            <a:ext cx="9104312" cy="5842000"/>
            <a:chOff x="394637" y="722010"/>
            <a:chExt cx="9104964" cy="5842418"/>
          </a:xfrm>
        </p:grpSpPr>
        <p:sp>
          <p:nvSpPr>
            <p:cNvPr id="19" name="Rectangle 64"/>
            <p:cNvSpPr/>
            <p:nvPr/>
          </p:nvSpPr>
          <p:spPr bwMode="auto">
            <a:xfrm>
              <a:off x="394637" y="876008"/>
              <a:ext cx="9104964" cy="5688420"/>
            </a:xfrm>
            <a:prstGeom prst="rect">
              <a:avLst/>
            </a:prstGeom>
            <a:noFill/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914400">
                <a:defRPr/>
              </a:pPr>
              <a:endParaRPr lang="en-US" sz="1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HeadLine-Medium" panose="020B0600000101010101" charset="-127"/>
                <a:ea typeface="HYHeadLine-Medium" panose="020B0600000101010101" charset="-127"/>
                <a:cs typeface="HY헤드라인M" pitchFamily="18" charset="-127"/>
              </a:endParaRPr>
            </a:p>
          </p:txBody>
        </p:sp>
        <p:sp>
          <p:nvSpPr>
            <p:cNvPr id="20" name="TextBox 58"/>
            <p:cNvSpPr txBox="1">
              <a:spLocks noChangeArrowheads="1"/>
            </p:cNvSpPr>
            <p:nvPr/>
          </p:nvSpPr>
          <p:spPr bwMode="auto">
            <a:xfrm>
              <a:off x="794716" y="722010"/>
              <a:ext cx="2837065" cy="30799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pPr algn="ctr" defTabSz="914400">
                <a:defRPr/>
              </a:pPr>
              <a:r>
                <a:rPr kumimoji="0" lang="ko-KR" altLang="en-US" sz="1400" dirty="0">
                  <a:solidFill>
                    <a:schemeClr val="bg1"/>
                  </a:solidFill>
                  <a:latin typeface="HYHeadLine-Medium" panose="020B0600000101010101" charset="-127"/>
                  <a:ea typeface="HYHeadLine-Medium" panose="020B0600000101010101" charset="-127"/>
                  <a:cs typeface="Arial" charset="0"/>
                </a:rPr>
                <a:t>핵심 역량</a:t>
              </a:r>
            </a:p>
          </p:txBody>
        </p:sp>
      </p:grpSp>
      <p:sp>
        <p:nvSpPr>
          <p:cNvPr id="28687" name="Rectangle 23"/>
          <p:cNvSpPr>
            <a:spLocks noChangeArrowheads="1"/>
          </p:cNvSpPr>
          <p:nvPr/>
        </p:nvSpPr>
        <p:spPr bwMode="auto">
          <a:xfrm>
            <a:off x="395288" y="185738"/>
            <a:ext cx="2452687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275"/>
              </a:spcBef>
              <a:spcAft>
                <a:spcPts val="88"/>
              </a:spcAft>
            </a:pP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회사 소개 </a:t>
            </a:r>
            <a:r>
              <a:rPr kumimoji="0" lang="en-US" altLang="ko-KR">
                <a:latin typeface="HYHeadLine-Medium" panose="020B0600000101010101" charset="-127"/>
                <a:ea typeface="HYHeadLine-Medium" panose="020B0600000101010101" charset="-127"/>
              </a:rPr>
              <a:t>/ ATC </a:t>
            </a:r>
            <a:r>
              <a:rPr kumimoji="0" lang="ko-KR" altLang="en-US">
                <a:latin typeface="HYHeadLine-Medium" panose="020B0600000101010101" charset="-127"/>
                <a:ea typeface="HYHeadLine-Medium" panose="020B0600000101010101" charset="-127"/>
              </a:rPr>
              <a:t>경쟁력</a:t>
            </a:r>
            <a:endParaRPr kumimoji="0" lang="en-US" altLang="ko-KR"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28688" name="Picture 2" descr="Image result for document image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0967" y="4297358"/>
            <a:ext cx="1620837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/>
          <p:cNvSpPr/>
          <p:nvPr/>
        </p:nvSpPr>
        <p:spPr bwMode="auto">
          <a:xfrm flipH="1">
            <a:off x="5099050" y="1239838"/>
            <a:ext cx="4235450" cy="242093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914400">
              <a:spcBef>
                <a:spcPts val="280"/>
              </a:spcBef>
              <a:defRPr/>
            </a:pPr>
            <a:r>
              <a:rPr lang="ko-KR" altLang="en-US" sz="1400" b="1" kern="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글로벌 네트워크</a:t>
            </a:r>
            <a:br>
              <a:rPr lang="en-US" altLang="ko-KR" sz="1400" b="1" kern="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</a:br>
            <a:endParaRPr lang="en-US" altLang="ko-KR" sz="800" b="1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한국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중국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홍콩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미국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 멕시코 등 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총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16</a:t>
            </a:r>
            <a:r>
              <a:rPr kumimoji="0" lang="ko-KR" altLang="en-US" sz="100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개의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자체 지사망 보유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.</a:t>
            </a: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글로벌 네트워크로 인한 원활한 오퍼레이션 프로세스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450" y="5051878"/>
            <a:ext cx="1505867" cy="82217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8691" name="Picture 20" descr="Image result for GLOBAL TRACKI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0263" y="2336800"/>
            <a:ext cx="2849562" cy="284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8"/>
          <p:cNvSpPr/>
          <p:nvPr/>
        </p:nvSpPr>
        <p:spPr bwMode="auto">
          <a:xfrm>
            <a:off x="3136900" y="5297488"/>
            <a:ext cx="1519238" cy="25558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900" dirty="0">
                <a:solidFill>
                  <a:schemeClr val="bg2">
                    <a:lumMod val="25000"/>
                  </a:schemeClr>
                </a:solidFill>
                <a:latin typeface="HYHeadLine-Medium" panose="020B0600000101010101" charset="-127"/>
                <a:ea typeface="HYHeadLine-Medium" panose="020B0600000101010101" charset="-127"/>
              </a:rPr>
              <a:t>ATC VISIBILITY SYSTEM</a:t>
            </a:r>
          </a:p>
        </p:txBody>
      </p:sp>
      <p:sp>
        <p:nvSpPr>
          <p:cNvPr id="30" name="Rectangle 29"/>
          <p:cNvSpPr/>
          <p:nvPr/>
        </p:nvSpPr>
        <p:spPr bwMode="auto">
          <a:xfrm flipH="1">
            <a:off x="623888" y="4519613"/>
            <a:ext cx="4370387" cy="186213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91440" bIns="91440"/>
          <a:lstStyle/>
          <a:p>
            <a:pPr defTabSz="914400">
              <a:spcBef>
                <a:spcPts val="280"/>
              </a:spcBef>
              <a:defRPr/>
            </a:pPr>
            <a:r>
              <a:rPr lang="ko-KR" altLang="en-US" sz="1400" b="1" kern="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실시간  화물 추적</a:t>
            </a:r>
            <a:endParaRPr lang="en-US" altLang="ko-KR" sz="800" b="1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ETA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및 실시간 지연 통보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84898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kern="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IN-TRANSIT </a:t>
            </a:r>
            <a:r>
              <a:rPr lang="ko-KR" altLang="en-US" sz="1400" b="1" kern="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재고 관리</a:t>
            </a:r>
            <a:endParaRPr lang="en-US" altLang="ko-KR" sz="800" b="1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실시간 재고관리 및 현황 제공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defTabSz="9144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KPI (Key Point Index) </a:t>
            </a:r>
            <a:r>
              <a:rPr kumimoji="0" lang="ko-KR" altLang="en-US" sz="1400" b="1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관리</a:t>
            </a:r>
            <a:endParaRPr kumimoji="0" lang="en-US" altLang="ko-KR" sz="800" b="1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9144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실시간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KPI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관리로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, ON-TIME BL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등록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/ON TIME ATD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업데이트 제공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9144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매년 약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98%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이상의 </a:t>
            </a:r>
            <a:r>
              <a:rPr kumimoji="0" lang="en-US" altLang="ko-KR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KPI </a:t>
            </a:r>
            <a:r>
              <a:rPr kumimoji="0" lang="ko-KR" altLang="en-US" sz="1000" dirty="0">
                <a:solidFill>
                  <a:schemeClr val="bg1"/>
                </a:solidFill>
                <a:latin typeface="HYHeadLine-Medium" panose="020B0600000101010101" charset="-127"/>
                <a:ea typeface="HYHeadLine-Medium" panose="020B0600000101010101" charset="-127"/>
              </a:rPr>
              <a:t>지수 유지</a:t>
            </a:r>
            <a:endParaRPr kumimoji="0" lang="en-US" altLang="ko-KR" sz="100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  <a:p>
            <a:pPr marL="171450" indent="-171450" defTabSz="84898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ko-KR" altLang="en-US" sz="1000" kern="0" dirty="0">
              <a:solidFill>
                <a:schemeClr val="bg1"/>
              </a:solidFill>
              <a:latin typeface="HYHeadLine-Medium" panose="020B0600000101010101" charset="-127"/>
              <a:ea typeface="HYHeadLine-Medium" panose="020B0600000101010101" charset="-127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8613" y="2336800"/>
            <a:ext cx="2592387" cy="1363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695" name="Picture 23552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17938" y="3556000"/>
            <a:ext cx="20764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8" descr="현대글로비스 로고">
            <a:extLst>
              <a:ext uri="{FF2B5EF4-FFF2-40B4-BE49-F238E27FC236}">
                <a16:creationId xmlns:a16="http://schemas.microsoft.com/office/drawing/2014/main" id="{1AE7B2DF-6FDF-13B9-3635-3B24B4254F8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1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/>
        </p:nvCxnSpPr>
        <p:spPr>
          <a:xfrm>
            <a:off x="395288" y="3435350"/>
            <a:ext cx="91059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347" name="Picture 5" descr="http://disabilityrightsflorida.org/presentations/Rights_in_Civil_Facility/html/images/objects/obj28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2413" y="1363663"/>
            <a:ext cx="4043362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556002" y="4365625"/>
            <a:ext cx="2516188" cy="711200"/>
          </a:xfrm>
        </p:spPr>
        <p:txBody>
          <a:bodyPr rtlCol="0" anchor="t">
            <a:normAutofit/>
          </a:bodyPr>
          <a:lstStyle/>
          <a:p>
            <a:pPr algn="l" defTabSz="848986" fontAlgn="auto">
              <a:spcAft>
                <a:spcPts val="0"/>
              </a:spcAft>
              <a:defRPr/>
            </a:pPr>
            <a:r>
              <a:rPr lang="ko-KR" altLang="en-US" sz="3700" b="1" spc="-232" dirty="0">
                <a:solidFill>
                  <a:schemeClr val="accent4">
                    <a:lumMod val="50000"/>
                  </a:schemeClr>
                </a:solidFill>
                <a:latin typeface="HYHeadLine-Medium" panose="02030600000101010101" pitchFamily="18" charset="-127"/>
                <a:ea typeface="HYHeadLine-Medium" panose="02030600000101010101" pitchFamily="18" charset="-127"/>
              </a:rPr>
              <a:t>감사합니다</a:t>
            </a:r>
          </a:p>
        </p:txBody>
      </p:sp>
      <p:sp>
        <p:nvSpPr>
          <p:cNvPr id="3" name="AutoShape 2" descr="현대글로비스 로고">
            <a:extLst>
              <a:ext uri="{FF2B5EF4-FFF2-40B4-BE49-F238E27FC236}">
                <a16:creationId xmlns:a16="http://schemas.microsoft.com/office/drawing/2014/main" id="{5A730BAB-9F02-ABEF-2D5A-89DE27A41D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6년 WILLINGNESS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2016년 WILLINGNESS</Template>
  <TotalTime>83695</TotalTime>
  <Words>3285</Words>
  <Application>Microsoft Office PowerPoint</Application>
  <PresentationFormat>A4 Paper (210x297 mm)</PresentationFormat>
  <Paragraphs>1059</Paragraphs>
  <Slides>16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HY헤드라인M</vt:lpstr>
      <vt:lpstr>Century Gothic</vt:lpstr>
      <vt:lpstr>Symbol</vt:lpstr>
      <vt:lpstr>맑은 고딕</vt:lpstr>
      <vt:lpstr>Wingdings</vt:lpstr>
      <vt:lpstr>HY견명조</vt:lpstr>
      <vt:lpstr>Arial</vt:lpstr>
      <vt:lpstr>BatangChe</vt:lpstr>
      <vt:lpstr>HY헤드라인M</vt:lpstr>
      <vt:lpstr>NanumGothic</vt:lpstr>
      <vt:lpstr>2016년 WILLINGNESS</vt:lpstr>
      <vt:lpstr>Worksheet</vt:lpstr>
      <vt:lpstr>Image</vt:lpstr>
      <vt:lpstr>ATC LOGISTICS, INC. 소개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감사합니다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WILLINGNESS TO SDS</dc:title>
  <dc:creator>user-a</dc:creator>
  <cp:lastModifiedBy>JUNGHEE</cp:lastModifiedBy>
  <cp:revision>578</cp:revision>
  <cp:lastPrinted>2024-06-05T00:28:33Z</cp:lastPrinted>
  <dcterms:created xsi:type="dcterms:W3CDTF">2015-10-28T14:07:09Z</dcterms:created>
  <dcterms:modified xsi:type="dcterms:W3CDTF">2025-04-25T17:00:37Z</dcterms:modified>
</cp:coreProperties>
</file>